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57" r:id="rId3"/>
    <p:sldId id="283" r:id="rId4"/>
    <p:sldId id="286" r:id="rId5"/>
    <p:sldId id="290" r:id="rId6"/>
    <p:sldId id="291" r:id="rId7"/>
    <p:sldId id="285" r:id="rId8"/>
    <p:sldId id="288" r:id="rId9"/>
    <p:sldId id="289" r:id="rId10"/>
    <p:sldId id="287" r:id="rId11"/>
    <p:sldId id="355" r:id="rId12"/>
    <p:sldId id="292" r:id="rId13"/>
    <p:sldId id="356" r:id="rId14"/>
    <p:sldId id="28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840"/>
    <a:srgbClr val="BAE4BC"/>
    <a:srgbClr val="F0F9E8"/>
    <a:srgbClr val="7EA499"/>
    <a:srgbClr val="BED3C1"/>
    <a:srgbClr val="133B2C"/>
    <a:srgbClr val="8D5128"/>
    <a:srgbClr val="4267B2"/>
    <a:srgbClr val="616161"/>
    <a:srgbClr val="EA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paces/Zakia/pneumonia-detection-with-fast.ai-and-gradio" TargetMode="External"/><Relationship Id="rId3" Type="http://schemas.openxmlformats.org/officeDocument/2006/relationships/hyperlink" Target="https://huggingface.co/" TargetMode="External"/><Relationship Id="rId7" Type="http://schemas.openxmlformats.org/officeDocument/2006/relationships/hyperlink" Target="https://www.amazon.com/Deep-Learning-Coders-fastai-PyTorch/dp/1492045527" TargetMode="External"/><Relationship Id="rId2" Type="http://schemas.openxmlformats.org/officeDocument/2006/relationships/hyperlink" Target="https://www.gradio.app/" TargetMode="External"/><Relationship Id="rId1" Type="http://schemas.openxmlformats.org/officeDocument/2006/relationships/hyperlink" Target="https://www.fast.ai/" TargetMode="External"/><Relationship Id="rId6" Type="http://schemas.openxmlformats.org/officeDocument/2006/relationships/hyperlink" Target="https://github.com/fastai/fastbook" TargetMode="External"/><Relationship Id="rId5" Type="http://schemas.openxmlformats.org/officeDocument/2006/relationships/hyperlink" Target="https://www.cell.com/cell/fulltext/S0092-8674(18)30154-5" TargetMode="External"/><Relationship Id="rId4" Type="http://schemas.openxmlformats.org/officeDocument/2006/relationships/hyperlink" Target="https://www.kaggle.com/datasets/paultimothymooney/chest-xray-pneumonia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paces/Zakia/pneumonia-detection-with-fast.ai-and-gradio" TargetMode="External"/><Relationship Id="rId3" Type="http://schemas.openxmlformats.org/officeDocument/2006/relationships/hyperlink" Target="https://www.fast.ai/" TargetMode="External"/><Relationship Id="rId7" Type="http://schemas.openxmlformats.org/officeDocument/2006/relationships/hyperlink" Target="https://huggingface.co/" TargetMode="External"/><Relationship Id="rId2" Type="http://schemas.openxmlformats.org/officeDocument/2006/relationships/hyperlink" Target="https://www.cell.com/cell/fulltext/S0092-8674(18)30154-5" TargetMode="External"/><Relationship Id="rId1" Type="http://schemas.openxmlformats.org/officeDocument/2006/relationships/hyperlink" Target="https://www.kaggle.com/datasets/paultimothymooney/chest-xray-pneumonia" TargetMode="External"/><Relationship Id="rId6" Type="http://schemas.openxmlformats.org/officeDocument/2006/relationships/hyperlink" Target="https://www.gradio.app/" TargetMode="External"/><Relationship Id="rId5" Type="http://schemas.openxmlformats.org/officeDocument/2006/relationships/hyperlink" Target="https://www.amazon.com/Deep-Learning-Coders-fastai-PyTorch/dp/1492045527" TargetMode="External"/><Relationship Id="rId4" Type="http://schemas.openxmlformats.org/officeDocument/2006/relationships/hyperlink" Target="https://github.com/fastai/fastboo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C2F65-81A1-4FB8-9CCB-4E18499EFD6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104FCF-EEBD-425B-ABFD-FAAD78B99D31}">
      <dgm:prSet phldrT="[Text]" custT="1"/>
      <dgm:spPr>
        <a:solidFill>
          <a:srgbClr val="1C5840"/>
        </a:solidFill>
        <a:ln>
          <a:noFill/>
        </a:ln>
      </dgm:spPr>
      <dgm:t>
        <a:bodyPr/>
        <a:lstStyle/>
        <a:p>
          <a:pPr algn="ctr"/>
          <a:r>
            <a:rPr lang="en-US" sz="2300" dirty="0"/>
            <a:t>PhD Public Health</a:t>
          </a:r>
        </a:p>
      </dgm:t>
    </dgm:pt>
    <dgm:pt modelId="{FCA63A00-DF3A-4AFD-AD31-152E4B995979}" type="parTrans" cxnId="{9F37FCE2-F3E5-43B2-9EE3-79F1BB685EC0}">
      <dgm:prSet/>
      <dgm:spPr/>
      <dgm:t>
        <a:bodyPr/>
        <a:lstStyle/>
        <a:p>
          <a:endParaRPr lang="en-US"/>
        </a:p>
      </dgm:t>
    </dgm:pt>
    <dgm:pt modelId="{653FF31C-ACB8-4555-A598-8D3E0AAA5720}" type="sibTrans" cxnId="{9F37FCE2-F3E5-43B2-9EE3-79F1BB685EC0}">
      <dgm:prSet/>
      <dgm:spPr>
        <a:ln>
          <a:solidFill>
            <a:srgbClr val="1C5840"/>
          </a:solidFill>
        </a:ln>
      </dgm:spPr>
      <dgm:t>
        <a:bodyPr/>
        <a:lstStyle/>
        <a:p>
          <a:endParaRPr lang="en-US"/>
        </a:p>
      </dgm:t>
    </dgm:pt>
    <dgm:pt modelId="{19905681-3BED-40F9-B23C-BA7EA04F3597}">
      <dgm:prSet phldrT="[Text]" custT="1"/>
      <dgm:spPr>
        <a:solidFill>
          <a:srgbClr val="1C5840"/>
        </a:solidFill>
        <a:ln>
          <a:noFill/>
        </a:ln>
      </dgm:spPr>
      <dgm:t>
        <a:bodyPr/>
        <a:lstStyle/>
        <a:p>
          <a:pPr algn="ctr"/>
          <a:r>
            <a:rPr lang="en-US" sz="2300" dirty="0" err="1"/>
            <a:t>MMedSc</a:t>
          </a:r>
          <a:r>
            <a:rPr lang="en-US" sz="2300" dirty="0"/>
            <a:t> Medical Informatics</a:t>
          </a:r>
        </a:p>
      </dgm:t>
    </dgm:pt>
    <dgm:pt modelId="{F36604CB-326B-4F01-951E-4F9C19C23579}" type="parTrans" cxnId="{2D89374B-F670-4CCD-A591-2AC15B79EFB5}">
      <dgm:prSet/>
      <dgm:spPr/>
      <dgm:t>
        <a:bodyPr/>
        <a:lstStyle/>
        <a:p>
          <a:endParaRPr lang="en-US"/>
        </a:p>
      </dgm:t>
    </dgm:pt>
    <dgm:pt modelId="{F28947DB-8A44-407A-8BC1-8E193B493A92}" type="sibTrans" cxnId="{2D89374B-F670-4CCD-A591-2AC15B79EFB5}">
      <dgm:prSet/>
      <dgm:spPr/>
      <dgm:t>
        <a:bodyPr/>
        <a:lstStyle/>
        <a:p>
          <a:endParaRPr lang="en-US"/>
        </a:p>
      </dgm:t>
    </dgm:pt>
    <dgm:pt modelId="{C60455DD-6357-41B0-9246-190788C1A639}">
      <dgm:prSet phldrT="[Text]" custT="1"/>
      <dgm:spPr>
        <a:solidFill>
          <a:srgbClr val="1C5840"/>
        </a:solidFill>
        <a:ln>
          <a:noFill/>
        </a:ln>
      </dgm:spPr>
      <dgm:t>
        <a:bodyPr/>
        <a:lstStyle/>
        <a:p>
          <a:pPr algn="ctr"/>
          <a:r>
            <a:rPr lang="en-US" sz="2300" dirty="0"/>
            <a:t>BCom </a:t>
          </a:r>
          <a:r>
            <a:rPr lang="en-US" sz="2300" dirty="0" err="1"/>
            <a:t>Honours</a:t>
          </a:r>
          <a:r>
            <a:rPr lang="en-US" sz="2300" dirty="0"/>
            <a:t> Information Systems and Technology</a:t>
          </a:r>
        </a:p>
      </dgm:t>
    </dgm:pt>
    <dgm:pt modelId="{EC5F8DC3-F1DD-4E0C-8575-1FC0368AE6E9}" type="parTrans" cxnId="{B0EF7FAE-C932-4A5F-A435-FED216A62F14}">
      <dgm:prSet/>
      <dgm:spPr/>
      <dgm:t>
        <a:bodyPr/>
        <a:lstStyle/>
        <a:p>
          <a:endParaRPr lang="en-US"/>
        </a:p>
      </dgm:t>
    </dgm:pt>
    <dgm:pt modelId="{EE74BD07-50B7-4B2B-87E4-23B7EA8D48C8}" type="sibTrans" cxnId="{B0EF7FAE-C932-4A5F-A435-FED216A62F14}">
      <dgm:prSet/>
      <dgm:spPr/>
      <dgm:t>
        <a:bodyPr/>
        <a:lstStyle/>
        <a:p>
          <a:endParaRPr lang="en-US"/>
        </a:p>
      </dgm:t>
    </dgm:pt>
    <dgm:pt modelId="{D5FC2B47-6115-4657-856B-A43845D327A8}">
      <dgm:prSet custT="1"/>
      <dgm:spPr>
        <a:solidFill>
          <a:srgbClr val="1C5840"/>
        </a:solidFill>
        <a:ln>
          <a:noFill/>
        </a:ln>
      </dgm:spPr>
      <dgm:t>
        <a:bodyPr/>
        <a:lstStyle/>
        <a:p>
          <a:pPr algn="ctr"/>
          <a:r>
            <a:rPr lang="en-US" sz="2300" dirty="0"/>
            <a:t>BSc Computer Science and Information Technology</a:t>
          </a:r>
        </a:p>
      </dgm:t>
    </dgm:pt>
    <dgm:pt modelId="{D082B6C2-38A6-43A8-BF92-C128784784FA}" type="parTrans" cxnId="{F43A5718-7FD7-499F-988A-E3251112CDB1}">
      <dgm:prSet/>
      <dgm:spPr/>
      <dgm:t>
        <a:bodyPr/>
        <a:lstStyle/>
        <a:p>
          <a:endParaRPr lang="en-US"/>
        </a:p>
      </dgm:t>
    </dgm:pt>
    <dgm:pt modelId="{87F70F1C-B011-4F60-A4C6-4670B1C0798A}" type="sibTrans" cxnId="{F43A5718-7FD7-499F-988A-E3251112CDB1}">
      <dgm:prSet/>
      <dgm:spPr/>
      <dgm:t>
        <a:bodyPr/>
        <a:lstStyle/>
        <a:p>
          <a:endParaRPr lang="en-US"/>
        </a:p>
      </dgm:t>
    </dgm:pt>
    <dgm:pt modelId="{52571D9F-AED8-46A0-B878-1EF9250773B4}">
      <dgm:prSet custT="1"/>
      <dgm:spPr>
        <a:solidFill>
          <a:srgbClr val="1C5840"/>
        </a:solidFill>
        <a:ln>
          <a:noFill/>
        </a:ln>
      </dgm:spPr>
      <dgm:t>
        <a:bodyPr/>
        <a:lstStyle/>
        <a:p>
          <a:pPr algn="ctr"/>
          <a:r>
            <a:rPr lang="en-US" sz="2300" dirty="0"/>
            <a:t>Primary School, High School, to Matric</a:t>
          </a:r>
        </a:p>
      </dgm:t>
    </dgm:pt>
    <dgm:pt modelId="{BAE1A344-45E9-4322-AE7E-4530DD1079D6}" type="parTrans" cxnId="{252EC73F-CFDC-4A9C-B007-E8BD64841129}">
      <dgm:prSet/>
      <dgm:spPr/>
      <dgm:t>
        <a:bodyPr/>
        <a:lstStyle/>
        <a:p>
          <a:endParaRPr lang="en-US"/>
        </a:p>
      </dgm:t>
    </dgm:pt>
    <dgm:pt modelId="{FD4DD12E-4CB4-41BE-9173-66C51A2DD17D}" type="sibTrans" cxnId="{252EC73F-CFDC-4A9C-B007-E8BD64841129}">
      <dgm:prSet/>
      <dgm:spPr/>
      <dgm:t>
        <a:bodyPr/>
        <a:lstStyle/>
        <a:p>
          <a:endParaRPr lang="en-US"/>
        </a:p>
      </dgm:t>
    </dgm:pt>
    <dgm:pt modelId="{AC5FEF75-0581-4C8A-A9B3-83872D7AE285}" type="pres">
      <dgm:prSet presAssocID="{041C2F65-81A1-4FB8-9CCB-4E18499EFD6E}" presName="Name0" presStyleCnt="0">
        <dgm:presLayoutVars>
          <dgm:chMax val="7"/>
          <dgm:chPref val="7"/>
          <dgm:dir/>
        </dgm:presLayoutVars>
      </dgm:prSet>
      <dgm:spPr/>
    </dgm:pt>
    <dgm:pt modelId="{335EBCFD-E393-4FFC-839B-BD17EF0F7026}" type="pres">
      <dgm:prSet presAssocID="{041C2F65-81A1-4FB8-9CCB-4E18499EFD6E}" presName="Name1" presStyleCnt="0"/>
      <dgm:spPr/>
    </dgm:pt>
    <dgm:pt modelId="{42E4FDE6-0DFA-4747-B689-7E660DF93143}" type="pres">
      <dgm:prSet presAssocID="{041C2F65-81A1-4FB8-9CCB-4E18499EFD6E}" presName="cycle" presStyleCnt="0"/>
      <dgm:spPr/>
    </dgm:pt>
    <dgm:pt modelId="{96637F2F-8C2A-487C-A827-DB319D073326}" type="pres">
      <dgm:prSet presAssocID="{041C2F65-81A1-4FB8-9CCB-4E18499EFD6E}" presName="srcNode" presStyleLbl="node1" presStyleIdx="0" presStyleCnt="5"/>
      <dgm:spPr/>
    </dgm:pt>
    <dgm:pt modelId="{FC0361D0-4326-4195-AEA8-8D9834DF9811}" type="pres">
      <dgm:prSet presAssocID="{041C2F65-81A1-4FB8-9CCB-4E18499EFD6E}" presName="conn" presStyleLbl="parChTrans1D2" presStyleIdx="0" presStyleCnt="1"/>
      <dgm:spPr/>
    </dgm:pt>
    <dgm:pt modelId="{15A97F49-75B2-4800-877C-4EECD3CE8A21}" type="pres">
      <dgm:prSet presAssocID="{041C2F65-81A1-4FB8-9CCB-4E18499EFD6E}" presName="extraNode" presStyleLbl="node1" presStyleIdx="0" presStyleCnt="5"/>
      <dgm:spPr/>
    </dgm:pt>
    <dgm:pt modelId="{7C844A84-AEF3-4D9C-8C6A-6BF658A718B5}" type="pres">
      <dgm:prSet presAssocID="{041C2F65-81A1-4FB8-9CCB-4E18499EFD6E}" presName="dstNode" presStyleLbl="node1" presStyleIdx="0" presStyleCnt="5"/>
      <dgm:spPr/>
    </dgm:pt>
    <dgm:pt modelId="{F23EF740-D474-41B1-90E0-DC4BFC3648FF}" type="pres">
      <dgm:prSet presAssocID="{19104FCF-EEBD-425B-ABFD-FAAD78B99D31}" presName="text_1" presStyleLbl="node1" presStyleIdx="0" presStyleCnt="5">
        <dgm:presLayoutVars>
          <dgm:bulletEnabled val="1"/>
        </dgm:presLayoutVars>
      </dgm:prSet>
      <dgm:spPr/>
    </dgm:pt>
    <dgm:pt modelId="{58B7B94A-6A24-4A10-97A0-82CCDDDDE742}" type="pres">
      <dgm:prSet presAssocID="{19104FCF-EEBD-425B-ABFD-FAAD78B99D31}" presName="accent_1" presStyleCnt="0"/>
      <dgm:spPr/>
    </dgm:pt>
    <dgm:pt modelId="{F798E8E8-24C2-41FB-89AA-2564A3F4DD75}" type="pres">
      <dgm:prSet presAssocID="{19104FCF-EEBD-425B-ABFD-FAAD78B99D31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1C5840"/>
          </a:solidFill>
        </a:ln>
      </dgm:spPr>
    </dgm:pt>
    <dgm:pt modelId="{6AE3E290-20B7-4732-BB6C-3FDF7232C458}" type="pres">
      <dgm:prSet presAssocID="{19905681-3BED-40F9-B23C-BA7EA04F3597}" presName="text_2" presStyleLbl="node1" presStyleIdx="1" presStyleCnt="5">
        <dgm:presLayoutVars>
          <dgm:bulletEnabled val="1"/>
        </dgm:presLayoutVars>
      </dgm:prSet>
      <dgm:spPr/>
    </dgm:pt>
    <dgm:pt modelId="{EA8F8314-4CA5-4E16-A09B-8277AF3E56A5}" type="pres">
      <dgm:prSet presAssocID="{19905681-3BED-40F9-B23C-BA7EA04F3597}" presName="accent_2" presStyleCnt="0"/>
      <dgm:spPr/>
    </dgm:pt>
    <dgm:pt modelId="{712D9974-2334-4554-B6FC-8AD9A4A4738B}" type="pres">
      <dgm:prSet presAssocID="{19905681-3BED-40F9-B23C-BA7EA04F3597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1C5840"/>
          </a:solidFill>
        </a:ln>
      </dgm:spPr>
    </dgm:pt>
    <dgm:pt modelId="{77E0378D-2731-416B-A73E-7F2E8FB9B8C5}" type="pres">
      <dgm:prSet presAssocID="{C60455DD-6357-41B0-9246-190788C1A639}" presName="text_3" presStyleLbl="node1" presStyleIdx="2" presStyleCnt="5">
        <dgm:presLayoutVars>
          <dgm:bulletEnabled val="1"/>
        </dgm:presLayoutVars>
      </dgm:prSet>
      <dgm:spPr/>
    </dgm:pt>
    <dgm:pt modelId="{DAFB2430-F35B-4393-912C-776DE0B6051A}" type="pres">
      <dgm:prSet presAssocID="{C60455DD-6357-41B0-9246-190788C1A639}" presName="accent_3" presStyleCnt="0"/>
      <dgm:spPr/>
    </dgm:pt>
    <dgm:pt modelId="{8869B49C-1261-4C29-A996-2F0F0603FFAF}" type="pres">
      <dgm:prSet presAssocID="{C60455DD-6357-41B0-9246-190788C1A639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1C5840"/>
          </a:solidFill>
        </a:ln>
      </dgm:spPr>
    </dgm:pt>
    <dgm:pt modelId="{0DE16A1C-AAFC-4E8E-9955-38BC03218D5C}" type="pres">
      <dgm:prSet presAssocID="{D5FC2B47-6115-4657-856B-A43845D327A8}" presName="text_4" presStyleLbl="node1" presStyleIdx="3" presStyleCnt="5">
        <dgm:presLayoutVars>
          <dgm:bulletEnabled val="1"/>
        </dgm:presLayoutVars>
      </dgm:prSet>
      <dgm:spPr/>
    </dgm:pt>
    <dgm:pt modelId="{9DD3FEDE-36A5-4038-A78A-0DB6A143796F}" type="pres">
      <dgm:prSet presAssocID="{D5FC2B47-6115-4657-856B-A43845D327A8}" presName="accent_4" presStyleCnt="0"/>
      <dgm:spPr/>
    </dgm:pt>
    <dgm:pt modelId="{4617B480-453C-4B98-9FE8-293E4F1FCDB8}" type="pres">
      <dgm:prSet presAssocID="{D5FC2B47-6115-4657-856B-A43845D327A8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1C5840"/>
          </a:solidFill>
        </a:ln>
      </dgm:spPr>
    </dgm:pt>
    <dgm:pt modelId="{EB3E2915-9AA6-43A5-8FBC-4F9767C40029}" type="pres">
      <dgm:prSet presAssocID="{52571D9F-AED8-46A0-B878-1EF9250773B4}" presName="text_5" presStyleLbl="node1" presStyleIdx="4" presStyleCnt="5">
        <dgm:presLayoutVars>
          <dgm:bulletEnabled val="1"/>
        </dgm:presLayoutVars>
      </dgm:prSet>
      <dgm:spPr/>
    </dgm:pt>
    <dgm:pt modelId="{BCD66FD4-C6E6-4ADA-8150-7EE101FC0D74}" type="pres">
      <dgm:prSet presAssocID="{52571D9F-AED8-46A0-B878-1EF9250773B4}" presName="accent_5" presStyleCnt="0"/>
      <dgm:spPr/>
    </dgm:pt>
    <dgm:pt modelId="{6B3872DA-3DE8-4264-8731-00584ED7BDE0}" type="pres">
      <dgm:prSet presAssocID="{52571D9F-AED8-46A0-B878-1EF9250773B4}" presName="accentRepeatNode" presStyleLbl="solidFgAcc1" presStyleIdx="4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1C5840"/>
          </a:solidFill>
        </a:ln>
      </dgm:spPr>
    </dgm:pt>
  </dgm:ptLst>
  <dgm:cxnLst>
    <dgm:cxn modelId="{5169B804-BE14-4118-B5F7-1E742D158E02}" type="presOf" srcId="{653FF31C-ACB8-4555-A598-8D3E0AAA5720}" destId="{FC0361D0-4326-4195-AEA8-8D9834DF9811}" srcOrd="0" destOrd="0" presId="urn:microsoft.com/office/officeart/2008/layout/VerticalCurvedList"/>
    <dgm:cxn modelId="{F43A5718-7FD7-499F-988A-E3251112CDB1}" srcId="{041C2F65-81A1-4FB8-9CCB-4E18499EFD6E}" destId="{D5FC2B47-6115-4657-856B-A43845D327A8}" srcOrd="3" destOrd="0" parTransId="{D082B6C2-38A6-43A8-BF92-C128784784FA}" sibTransId="{87F70F1C-B011-4F60-A4C6-4670B1C0798A}"/>
    <dgm:cxn modelId="{DF752E1B-9B83-4C5D-B169-2E30153BB8A7}" type="presOf" srcId="{19104FCF-EEBD-425B-ABFD-FAAD78B99D31}" destId="{F23EF740-D474-41B1-90E0-DC4BFC3648FF}" srcOrd="0" destOrd="0" presId="urn:microsoft.com/office/officeart/2008/layout/VerticalCurvedList"/>
    <dgm:cxn modelId="{3EF1723F-27DB-4B86-9126-6B76DE67A325}" type="presOf" srcId="{52571D9F-AED8-46A0-B878-1EF9250773B4}" destId="{EB3E2915-9AA6-43A5-8FBC-4F9767C40029}" srcOrd="0" destOrd="0" presId="urn:microsoft.com/office/officeart/2008/layout/VerticalCurvedList"/>
    <dgm:cxn modelId="{252EC73F-CFDC-4A9C-B007-E8BD64841129}" srcId="{041C2F65-81A1-4FB8-9CCB-4E18499EFD6E}" destId="{52571D9F-AED8-46A0-B878-1EF9250773B4}" srcOrd="4" destOrd="0" parTransId="{BAE1A344-45E9-4322-AE7E-4530DD1079D6}" sibTransId="{FD4DD12E-4CB4-41BE-9173-66C51A2DD17D}"/>
    <dgm:cxn modelId="{964FFB47-D0DF-4C65-8054-574E12B8A1E4}" type="presOf" srcId="{041C2F65-81A1-4FB8-9CCB-4E18499EFD6E}" destId="{AC5FEF75-0581-4C8A-A9B3-83872D7AE285}" srcOrd="0" destOrd="0" presId="urn:microsoft.com/office/officeart/2008/layout/VerticalCurvedList"/>
    <dgm:cxn modelId="{2D89374B-F670-4CCD-A591-2AC15B79EFB5}" srcId="{041C2F65-81A1-4FB8-9CCB-4E18499EFD6E}" destId="{19905681-3BED-40F9-B23C-BA7EA04F3597}" srcOrd="1" destOrd="0" parTransId="{F36604CB-326B-4F01-951E-4F9C19C23579}" sibTransId="{F28947DB-8A44-407A-8BC1-8E193B493A92}"/>
    <dgm:cxn modelId="{2D8E036C-BDFB-4496-B7A3-E9A1D31EF3BD}" type="presOf" srcId="{19905681-3BED-40F9-B23C-BA7EA04F3597}" destId="{6AE3E290-20B7-4732-BB6C-3FDF7232C458}" srcOrd="0" destOrd="0" presId="urn:microsoft.com/office/officeart/2008/layout/VerticalCurvedList"/>
    <dgm:cxn modelId="{B0EF7FAE-C932-4A5F-A435-FED216A62F14}" srcId="{041C2F65-81A1-4FB8-9CCB-4E18499EFD6E}" destId="{C60455DD-6357-41B0-9246-190788C1A639}" srcOrd="2" destOrd="0" parTransId="{EC5F8DC3-F1DD-4E0C-8575-1FC0368AE6E9}" sibTransId="{EE74BD07-50B7-4B2B-87E4-23B7EA8D48C8}"/>
    <dgm:cxn modelId="{5C8093B1-BA17-47FA-838E-496AE20908C1}" type="presOf" srcId="{D5FC2B47-6115-4657-856B-A43845D327A8}" destId="{0DE16A1C-AAFC-4E8E-9955-38BC03218D5C}" srcOrd="0" destOrd="0" presId="urn:microsoft.com/office/officeart/2008/layout/VerticalCurvedList"/>
    <dgm:cxn modelId="{C8DF3ABB-092B-44B1-B547-D7F38CDB60FD}" type="presOf" srcId="{C60455DD-6357-41B0-9246-190788C1A639}" destId="{77E0378D-2731-416B-A73E-7F2E8FB9B8C5}" srcOrd="0" destOrd="0" presId="urn:microsoft.com/office/officeart/2008/layout/VerticalCurvedList"/>
    <dgm:cxn modelId="{9F37FCE2-F3E5-43B2-9EE3-79F1BB685EC0}" srcId="{041C2F65-81A1-4FB8-9CCB-4E18499EFD6E}" destId="{19104FCF-EEBD-425B-ABFD-FAAD78B99D31}" srcOrd="0" destOrd="0" parTransId="{FCA63A00-DF3A-4AFD-AD31-152E4B995979}" sibTransId="{653FF31C-ACB8-4555-A598-8D3E0AAA5720}"/>
    <dgm:cxn modelId="{3EF4BA4B-9E3B-491C-AE8E-8B71A8667BFC}" type="presParOf" srcId="{AC5FEF75-0581-4C8A-A9B3-83872D7AE285}" destId="{335EBCFD-E393-4FFC-839B-BD17EF0F7026}" srcOrd="0" destOrd="0" presId="urn:microsoft.com/office/officeart/2008/layout/VerticalCurvedList"/>
    <dgm:cxn modelId="{FA47D053-B9CC-4830-833F-4EDF8A900674}" type="presParOf" srcId="{335EBCFD-E393-4FFC-839B-BD17EF0F7026}" destId="{42E4FDE6-0DFA-4747-B689-7E660DF93143}" srcOrd="0" destOrd="0" presId="urn:microsoft.com/office/officeart/2008/layout/VerticalCurvedList"/>
    <dgm:cxn modelId="{73149BB2-62EE-486F-9CD0-47747B8AA4D7}" type="presParOf" srcId="{42E4FDE6-0DFA-4747-B689-7E660DF93143}" destId="{96637F2F-8C2A-487C-A827-DB319D073326}" srcOrd="0" destOrd="0" presId="urn:microsoft.com/office/officeart/2008/layout/VerticalCurvedList"/>
    <dgm:cxn modelId="{20068CAB-7449-438E-ABE5-D159179FC831}" type="presParOf" srcId="{42E4FDE6-0DFA-4747-B689-7E660DF93143}" destId="{FC0361D0-4326-4195-AEA8-8D9834DF9811}" srcOrd="1" destOrd="0" presId="urn:microsoft.com/office/officeart/2008/layout/VerticalCurvedList"/>
    <dgm:cxn modelId="{AF3A3390-3A7B-4992-B164-E9C430691E32}" type="presParOf" srcId="{42E4FDE6-0DFA-4747-B689-7E660DF93143}" destId="{15A97F49-75B2-4800-877C-4EECD3CE8A21}" srcOrd="2" destOrd="0" presId="urn:microsoft.com/office/officeart/2008/layout/VerticalCurvedList"/>
    <dgm:cxn modelId="{81F87482-0A50-4F8C-8296-1051FC3AA8EB}" type="presParOf" srcId="{42E4FDE6-0DFA-4747-B689-7E660DF93143}" destId="{7C844A84-AEF3-4D9C-8C6A-6BF658A718B5}" srcOrd="3" destOrd="0" presId="urn:microsoft.com/office/officeart/2008/layout/VerticalCurvedList"/>
    <dgm:cxn modelId="{7502F9D3-C25F-44BC-AE8D-0B1FDF3911E4}" type="presParOf" srcId="{335EBCFD-E393-4FFC-839B-BD17EF0F7026}" destId="{F23EF740-D474-41B1-90E0-DC4BFC3648FF}" srcOrd="1" destOrd="0" presId="urn:microsoft.com/office/officeart/2008/layout/VerticalCurvedList"/>
    <dgm:cxn modelId="{AC71582F-4D8B-443E-870B-603C7C54ED86}" type="presParOf" srcId="{335EBCFD-E393-4FFC-839B-BD17EF0F7026}" destId="{58B7B94A-6A24-4A10-97A0-82CCDDDDE742}" srcOrd="2" destOrd="0" presId="urn:microsoft.com/office/officeart/2008/layout/VerticalCurvedList"/>
    <dgm:cxn modelId="{5CA95DC2-B151-4519-BAF5-63CDB6F07FE2}" type="presParOf" srcId="{58B7B94A-6A24-4A10-97A0-82CCDDDDE742}" destId="{F798E8E8-24C2-41FB-89AA-2564A3F4DD75}" srcOrd="0" destOrd="0" presId="urn:microsoft.com/office/officeart/2008/layout/VerticalCurvedList"/>
    <dgm:cxn modelId="{1CCFAC25-80AA-4A98-AE8B-AF405D4631F9}" type="presParOf" srcId="{335EBCFD-E393-4FFC-839B-BD17EF0F7026}" destId="{6AE3E290-20B7-4732-BB6C-3FDF7232C458}" srcOrd="3" destOrd="0" presId="urn:microsoft.com/office/officeart/2008/layout/VerticalCurvedList"/>
    <dgm:cxn modelId="{CBE76686-9AAC-4A3A-9DFF-9166B76DA4E0}" type="presParOf" srcId="{335EBCFD-E393-4FFC-839B-BD17EF0F7026}" destId="{EA8F8314-4CA5-4E16-A09B-8277AF3E56A5}" srcOrd="4" destOrd="0" presId="urn:microsoft.com/office/officeart/2008/layout/VerticalCurvedList"/>
    <dgm:cxn modelId="{689BC91D-2478-470E-8366-CC43D8B0E538}" type="presParOf" srcId="{EA8F8314-4CA5-4E16-A09B-8277AF3E56A5}" destId="{712D9974-2334-4554-B6FC-8AD9A4A4738B}" srcOrd="0" destOrd="0" presId="urn:microsoft.com/office/officeart/2008/layout/VerticalCurvedList"/>
    <dgm:cxn modelId="{96832413-F718-4501-975D-DB939075E097}" type="presParOf" srcId="{335EBCFD-E393-4FFC-839B-BD17EF0F7026}" destId="{77E0378D-2731-416B-A73E-7F2E8FB9B8C5}" srcOrd="5" destOrd="0" presId="urn:microsoft.com/office/officeart/2008/layout/VerticalCurvedList"/>
    <dgm:cxn modelId="{FE99ECC6-9752-45EB-ABBE-7F1A7333BB6A}" type="presParOf" srcId="{335EBCFD-E393-4FFC-839B-BD17EF0F7026}" destId="{DAFB2430-F35B-4393-912C-776DE0B6051A}" srcOrd="6" destOrd="0" presId="urn:microsoft.com/office/officeart/2008/layout/VerticalCurvedList"/>
    <dgm:cxn modelId="{16E0F19B-F349-49B1-9CED-D0473EE3B52D}" type="presParOf" srcId="{DAFB2430-F35B-4393-912C-776DE0B6051A}" destId="{8869B49C-1261-4C29-A996-2F0F0603FFAF}" srcOrd="0" destOrd="0" presId="urn:microsoft.com/office/officeart/2008/layout/VerticalCurvedList"/>
    <dgm:cxn modelId="{19660FC4-87EA-4C6C-9B8C-67E4EFF4456D}" type="presParOf" srcId="{335EBCFD-E393-4FFC-839B-BD17EF0F7026}" destId="{0DE16A1C-AAFC-4E8E-9955-38BC03218D5C}" srcOrd="7" destOrd="0" presId="urn:microsoft.com/office/officeart/2008/layout/VerticalCurvedList"/>
    <dgm:cxn modelId="{14FF7187-330C-4894-AEDB-C8D5B50B0377}" type="presParOf" srcId="{335EBCFD-E393-4FFC-839B-BD17EF0F7026}" destId="{9DD3FEDE-36A5-4038-A78A-0DB6A143796F}" srcOrd="8" destOrd="0" presId="urn:microsoft.com/office/officeart/2008/layout/VerticalCurvedList"/>
    <dgm:cxn modelId="{7421DDB7-EA07-4529-9A0A-60DEF70C6CE8}" type="presParOf" srcId="{9DD3FEDE-36A5-4038-A78A-0DB6A143796F}" destId="{4617B480-453C-4B98-9FE8-293E4F1FCDB8}" srcOrd="0" destOrd="0" presId="urn:microsoft.com/office/officeart/2008/layout/VerticalCurvedList"/>
    <dgm:cxn modelId="{176B88DD-FEB1-46A1-BBE1-F43A40E3D2BF}" type="presParOf" srcId="{335EBCFD-E393-4FFC-839B-BD17EF0F7026}" destId="{EB3E2915-9AA6-43A5-8FBC-4F9767C40029}" srcOrd="9" destOrd="0" presId="urn:microsoft.com/office/officeart/2008/layout/VerticalCurvedList"/>
    <dgm:cxn modelId="{940E72A0-A273-44F6-BF7B-10EEF1F60543}" type="presParOf" srcId="{335EBCFD-E393-4FFC-839B-BD17EF0F7026}" destId="{BCD66FD4-C6E6-4ADA-8150-7EE101FC0D74}" srcOrd="10" destOrd="0" presId="urn:microsoft.com/office/officeart/2008/layout/VerticalCurvedList"/>
    <dgm:cxn modelId="{831F82F9-AE32-4D7D-A649-D22846F649E2}" type="presParOf" srcId="{BCD66FD4-C6E6-4ADA-8150-7EE101FC0D74}" destId="{6B3872DA-3DE8-4264-8731-00584ED7BDE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C2DC90-7778-4571-AC05-8E1561A7A1B3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63C02-DE90-4804-A31B-D481BB889AA8}">
      <dgm:prSet phldrT="[Text]" custT="1"/>
      <dgm:spPr>
        <a:solidFill>
          <a:srgbClr val="133B2C"/>
        </a:solidFill>
        <a:ln>
          <a:noFill/>
        </a:ln>
      </dgm:spPr>
      <dgm:t>
        <a:bodyPr/>
        <a:lstStyle/>
        <a:p>
          <a:r>
            <a:rPr lang="en-US" sz="2300" dirty="0"/>
            <a:t>Artificial Intelligence</a:t>
          </a:r>
        </a:p>
      </dgm:t>
    </dgm:pt>
    <dgm:pt modelId="{002DE309-8D78-4879-B013-4951EB234F90}" type="sibTrans" cxnId="{4C71A7F8-0A58-4AF6-9DD9-09A00C5E5BCC}">
      <dgm:prSet/>
      <dgm:spPr/>
      <dgm:t>
        <a:bodyPr/>
        <a:lstStyle/>
        <a:p>
          <a:endParaRPr lang="en-US" sz="2400"/>
        </a:p>
      </dgm:t>
    </dgm:pt>
    <dgm:pt modelId="{D6693F2A-BC37-4B89-954E-C37044367C00}" type="parTrans" cxnId="{4C71A7F8-0A58-4AF6-9DD9-09A00C5E5BCC}">
      <dgm:prSet/>
      <dgm:spPr/>
      <dgm:t>
        <a:bodyPr/>
        <a:lstStyle/>
        <a:p>
          <a:endParaRPr lang="en-US" sz="2400"/>
        </a:p>
      </dgm:t>
    </dgm:pt>
    <dgm:pt modelId="{34C65CBC-3EB4-4B10-A2E1-1DF7E91A3321}">
      <dgm:prSet phldrT="[Text]" custT="1"/>
      <dgm:spPr>
        <a:solidFill>
          <a:srgbClr val="1C5840"/>
        </a:solidFill>
        <a:ln>
          <a:noFill/>
        </a:ln>
      </dgm:spPr>
      <dgm:t>
        <a:bodyPr/>
        <a:lstStyle/>
        <a:p>
          <a:r>
            <a:rPr lang="en-US" sz="2300" dirty="0"/>
            <a:t>Machine Learning</a:t>
          </a:r>
        </a:p>
      </dgm:t>
    </dgm:pt>
    <dgm:pt modelId="{1C54D518-B068-40EA-954C-D16A6CD20BB8}" type="sibTrans" cxnId="{4F4C47DF-E031-49FF-9948-78E2EEE0D271}">
      <dgm:prSet/>
      <dgm:spPr/>
      <dgm:t>
        <a:bodyPr/>
        <a:lstStyle/>
        <a:p>
          <a:endParaRPr lang="en-US" sz="2400"/>
        </a:p>
      </dgm:t>
    </dgm:pt>
    <dgm:pt modelId="{26410B79-66F1-440F-9444-587FAE7B6659}" type="parTrans" cxnId="{4F4C47DF-E031-49FF-9948-78E2EEE0D271}">
      <dgm:prSet/>
      <dgm:spPr/>
      <dgm:t>
        <a:bodyPr/>
        <a:lstStyle/>
        <a:p>
          <a:endParaRPr lang="en-US" sz="2400"/>
        </a:p>
      </dgm:t>
    </dgm:pt>
    <dgm:pt modelId="{B7C04C47-2465-471A-BF65-416648761625}">
      <dgm:prSet phldrT="[Text]" custT="1"/>
      <dgm:spPr>
        <a:solidFill>
          <a:srgbClr val="7EA499"/>
        </a:solidFill>
        <a:ln>
          <a:noFill/>
        </a:ln>
      </dgm:spPr>
      <dgm:t>
        <a:bodyPr/>
        <a:lstStyle/>
        <a:p>
          <a:r>
            <a:rPr lang="en-US" sz="2300" dirty="0"/>
            <a:t>Deep Learning</a:t>
          </a:r>
        </a:p>
      </dgm:t>
    </dgm:pt>
    <dgm:pt modelId="{8A4AFD33-D4F6-4383-A36F-B0F5A82032C7}" type="sibTrans" cxnId="{A355EE98-8736-44A3-AD52-8F46759997EB}">
      <dgm:prSet/>
      <dgm:spPr/>
      <dgm:t>
        <a:bodyPr/>
        <a:lstStyle/>
        <a:p>
          <a:endParaRPr lang="en-US" sz="2400"/>
        </a:p>
      </dgm:t>
    </dgm:pt>
    <dgm:pt modelId="{25C41575-1B5F-4BA2-8104-5F39CEE7F312}" type="parTrans" cxnId="{A355EE98-8736-44A3-AD52-8F46759997EB}">
      <dgm:prSet/>
      <dgm:spPr/>
      <dgm:t>
        <a:bodyPr/>
        <a:lstStyle/>
        <a:p>
          <a:endParaRPr lang="en-US" sz="2400"/>
        </a:p>
      </dgm:t>
    </dgm:pt>
    <dgm:pt modelId="{ECCFD2DC-C68D-490D-803F-35F6B2A8CB63}" type="pres">
      <dgm:prSet presAssocID="{BCC2DC90-7778-4571-AC05-8E1561A7A1B3}" presName="Name0" presStyleCnt="0">
        <dgm:presLayoutVars>
          <dgm:chMax val="7"/>
          <dgm:resizeHandles val="exact"/>
        </dgm:presLayoutVars>
      </dgm:prSet>
      <dgm:spPr/>
    </dgm:pt>
    <dgm:pt modelId="{E1A67B59-F1ED-4868-BC23-372D2D79CF72}" type="pres">
      <dgm:prSet presAssocID="{BCC2DC90-7778-4571-AC05-8E1561A7A1B3}" presName="comp1" presStyleCnt="0"/>
      <dgm:spPr/>
    </dgm:pt>
    <dgm:pt modelId="{701A7E02-EDEA-4391-8623-ED71D3D86A5B}" type="pres">
      <dgm:prSet presAssocID="{BCC2DC90-7778-4571-AC05-8E1561A7A1B3}" presName="circle1" presStyleLbl="node1" presStyleIdx="0" presStyleCnt="3"/>
      <dgm:spPr/>
    </dgm:pt>
    <dgm:pt modelId="{F6D260EE-C69F-4CDB-AC94-6A6E8BD9EFEE}" type="pres">
      <dgm:prSet presAssocID="{BCC2DC90-7778-4571-AC05-8E1561A7A1B3}" presName="c1text" presStyleLbl="node1" presStyleIdx="0" presStyleCnt="3">
        <dgm:presLayoutVars>
          <dgm:bulletEnabled val="1"/>
        </dgm:presLayoutVars>
      </dgm:prSet>
      <dgm:spPr/>
    </dgm:pt>
    <dgm:pt modelId="{AE54D547-E0DB-4821-9151-01E6806B8287}" type="pres">
      <dgm:prSet presAssocID="{BCC2DC90-7778-4571-AC05-8E1561A7A1B3}" presName="comp2" presStyleCnt="0"/>
      <dgm:spPr/>
    </dgm:pt>
    <dgm:pt modelId="{B99B3E6E-C9ED-4265-9B8A-1264830C7E2F}" type="pres">
      <dgm:prSet presAssocID="{BCC2DC90-7778-4571-AC05-8E1561A7A1B3}" presName="circle2" presStyleLbl="node1" presStyleIdx="1" presStyleCnt="3"/>
      <dgm:spPr/>
    </dgm:pt>
    <dgm:pt modelId="{899E6E3B-6FA7-4A5D-A214-1A7A3F4A74DD}" type="pres">
      <dgm:prSet presAssocID="{BCC2DC90-7778-4571-AC05-8E1561A7A1B3}" presName="c2text" presStyleLbl="node1" presStyleIdx="1" presStyleCnt="3">
        <dgm:presLayoutVars>
          <dgm:bulletEnabled val="1"/>
        </dgm:presLayoutVars>
      </dgm:prSet>
      <dgm:spPr/>
    </dgm:pt>
    <dgm:pt modelId="{3F47667D-82BC-4796-ADBE-5597242EA4CB}" type="pres">
      <dgm:prSet presAssocID="{BCC2DC90-7778-4571-AC05-8E1561A7A1B3}" presName="comp3" presStyleCnt="0"/>
      <dgm:spPr/>
    </dgm:pt>
    <dgm:pt modelId="{46C2DCB8-ABC5-4F69-B2D8-80A390D2E6F1}" type="pres">
      <dgm:prSet presAssocID="{BCC2DC90-7778-4571-AC05-8E1561A7A1B3}" presName="circle3" presStyleLbl="node1" presStyleIdx="2" presStyleCnt="3"/>
      <dgm:spPr/>
    </dgm:pt>
    <dgm:pt modelId="{ED935517-2174-43DA-85E4-420297963CF1}" type="pres">
      <dgm:prSet presAssocID="{BCC2DC90-7778-4571-AC05-8E1561A7A1B3}" presName="c3text" presStyleLbl="node1" presStyleIdx="2" presStyleCnt="3">
        <dgm:presLayoutVars>
          <dgm:bulletEnabled val="1"/>
        </dgm:presLayoutVars>
      </dgm:prSet>
      <dgm:spPr/>
    </dgm:pt>
  </dgm:ptLst>
  <dgm:cxnLst>
    <dgm:cxn modelId="{BCC13E0D-F0A5-48D0-AB8C-DA3E20294F44}" type="presOf" srcId="{34C65CBC-3EB4-4B10-A2E1-1DF7E91A3321}" destId="{899E6E3B-6FA7-4A5D-A214-1A7A3F4A74DD}" srcOrd="1" destOrd="0" presId="urn:microsoft.com/office/officeart/2005/8/layout/venn2"/>
    <dgm:cxn modelId="{2F0DB228-FCBF-4BBB-BEB5-26DB862EB124}" type="presOf" srcId="{B7C04C47-2465-471A-BF65-416648761625}" destId="{ED935517-2174-43DA-85E4-420297963CF1}" srcOrd="1" destOrd="0" presId="urn:microsoft.com/office/officeart/2005/8/layout/venn2"/>
    <dgm:cxn modelId="{D57FB33F-35AC-4804-AFD0-89D6F8304D44}" type="presOf" srcId="{BCC2DC90-7778-4571-AC05-8E1561A7A1B3}" destId="{ECCFD2DC-C68D-490D-803F-35F6B2A8CB63}" srcOrd="0" destOrd="0" presId="urn:microsoft.com/office/officeart/2005/8/layout/venn2"/>
    <dgm:cxn modelId="{CBFE5044-D975-41FE-9F74-2C29D096CC85}" type="presOf" srcId="{71D63C02-DE90-4804-A31B-D481BB889AA8}" destId="{701A7E02-EDEA-4391-8623-ED71D3D86A5B}" srcOrd="0" destOrd="0" presId="urn:microsoft.com/office/officeart/2005/8/layout/venn2"/>
    <dgm:cxn modelId="{4566B850-EC68-4DB1-9D31-ED46A5304FD4}" type="presOf" srcId="{B7C04C47-2465-471A-BF65-416648761625}" destId="{46C2DCB8-ABC5-4F69-B2D8-80A390D2E6F1}" srcOrd="0" destOrd="0" presId="urn:microsoft.com/office/officeart/2005/8/layout/venn2"/>
    <dgm:cxn modelId="{A355EE98-8736-44A3-AD52-8F46759997EB}" srcId="{BCC2DC90-7778-4571-AC05-8E1561A7A1B3}" destId="{B7C04C47-2465-471A-BF65-416648761625}" srcOrd="2" destOrd="0" parTransId="{25C41575-1B5F-4BA2-8104-5F39CEE7F312}" sibTransId="{8A4AFD33-D4F6-4383-A36F-B0F5A82032C7}"/>
    <dgm:cxn modelId="{33ACC1B4-F32A-4455-8985-0A5682ABCBF5}" type="presOf" srcId="{71D63C02-DE90-4804-A31B-D481BB889AA8}" destId="{F6D260EE-C69F-4CDB-AC94-6A6E8BD9EFEE}" srcOrd="1" destOrd="0" presId="urn:microsoft.com/office/officeart/2005/8/layout/venn2"/>
    <dgm:cxn modelId="{96107CCE-BC14-46B6-B338-FD82AB7DEBEB}" type="presOf" srcId="{34C65CBC-3EB4-4B10-A2E1-1DF7E91A3321}" destId="{B99B3E6E-C9ED-4265-9B8A-1264830C7E2F}" srcOrd="0" destOrd="0" presId="urn:microsoft.com/office/officeart/2005/8/layout/venn2"/>
    <dgm:cxn modelId="{4F4C47DF-E031-49FF-9948-78E2EEE0D271}" srcId="{BCC2DC90-7778-4571-AC05-8E1561A7A1B3}" destId="{34C65CBC-3EB4-4B10-A2E1-1DF7E91A3321}" srcOrd="1" destOrd="0" parTransId="{26410B79-66F1-440F-9444-587FAE7B6659}" sibTransId="{1C54D518-B068-40EA-954C-D16A6CD20BB8}"/>
    <dgm:cxn modelId="{4C71A7F8-0A58-4AF6-9DD9-09A00C5E5BCC}" srcId="{BCC2DC90-7778-4571-AC05-8E1561A7A1B3}" destId="{71D63C02-DE90-4804-A31B-D481BB889AA8}" srcOrd="0" destOrd="0" parTransId="{D6693F2A-BC37-4B89-954E-C37044367C00}" sibTransId="{002DE309-8D78-4879-B013-4951EB234F90}"/>
    <dgm:cxn modelId="{621266AA-6ADD-4318-B8A1-CF964FC135E4}" type="presParOf" srcId="{ECCFD2DC-C68D-490D-803F-35F6B2A8CB63}" destId="{E1A67B59-F1ED-4868-BC23-372D2D79CF72}" srcOrd="0" destOrd="0" presId="urn:microsoft.com/office/officeart/2005/8/layout/venn2"/>
    <dgm:cxn modelId="{9D1E288A-8028-4FD1-ACA3-6272A2D15FE0}" type="presParOf" srcId="{E1A67B59-F1ED-4868-BC23-372D2D79CF72}" destId="{701A7E02-EDEA-4391-8623-ED71D3D86A5B}" srcOrd="0" destOrd="0" presId="urn:microsoft.com/office/officeart/2005/8/layout/venn2"/>
    <dgm:cxn modelId="{F31D0846-8788-42EC-8A92-381942E210B6}" type="presParOf" srcId="{E1A67B59-F1ED-4868-BC23-372D2D79CF72}" destId="{F6D260EE-C69F-4CDB-AC94-6A6E8BD9EFEE}" srcOrd="1" destOrd="0" presId="urn:microsoft.com/office/officeart/2005/8/layout/venn2"/>
    <dgm:cxn modelId="{E5C785AB-62D8-49D7-8089-1A5EDD5ADBBD}" type="presParOf" srcId="{ECCFD2DC-C68D-490D-803F-35F6B2A8CB63}" destId="{AE54D547-E0DB-4821-9151-01E6806B8287}" srcOrd="1" destOrd="0" presId="urn:microsoft.com/office/officeart/2005/8/layout/venn2"/>
    <dgm:cxn modelId="{AC3AB0B8-2547-41B6-A058-B1814A233689}" type="presParOf" srcId="{AE54D547-E0DB-4821-9151-01E6806B8287}" destId="{B99B3E6E-C9ED-4265-9B8A-1264830C7E2F}" srcOrd="0" destOrd="0" presId="urn:microsoft.com/office/officeart/2005/8/layout/venn2"/>
    <dgm:cxn modelId="{B85A523E-64CA-474A-B3AD-7D60585AA368}" type="presParOf" srcId="{AE54D547-E0DB-4821-9151-01E6806B8287}" destId="{899E6E3B-6FA7-4A5D-A214-1A7A3F4A74DD}" srcOrd="1" destOrd="0" presId="urn:microsoft.com/office/officeart/2005/8/layout/venn2"/>
    <dgm:cxn modelId="{2FB124D8-F99C-432E-B525-560D69851D30}" type="presParOf" srcId="{ECCFD2DC-C68D-490D-803F-35F6B2A8CB63}" destId="{3F47667D-82BC-4796-ADBE-5597242EA4CB}" srcOrd="2" destOrd="0" presId="urn:microsoft.com/office/officeart/2005/8/layout/venn2"/>
    <dgm:cxn modelId="{2F36B936-AA85-4BE0-AE70-5903292E7D7D}" type="presParOf" srcId="{3F47667D-82BC-4796-ADBE-5597242EA4CB}" destId="{46C2DCB8-ABC5-4F69-B2D8-80A390D2E6F1}" srcOrd="0" destOrd="0" presId="urn:microsoft.com/office/officeart/2005/8/layout/venn2"/>
    <dgm:cxn modelId="{F5C4DD3D-5195-4469-93AC-6C37FAF95C1F}" type="presParOf" srcId="{3F47667D-82BC-4796-ADBE-5597242EA4CB}" destId="{ED935517-2174-43DA-85E4-420297963CF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ED8EC9-52F5-4F6E-A037-EDC5293B226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00F1A2-D84C-4DA2-9201-FBDACAD8F375}">
      <dgm:prSet phldrT="[Text]"/>
      <dgm:spPr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Kaggle</a:t>
          </a:r>
          <a:r>
            <a:rPr lang="en-US" dirty="0"/>
            <a:t>: Build (train) the model using fast.ai and the chest-</a:t>
          </a:r>
          <a:r>
            <a:rPr lang="en-US" dirty="0" err="1"/>
            <a:t>xray</a:t>
          </a:r>
          <a:r>
            <a:rPr lang="en-US" dirty="0"/>
            <a:t>-pneumonia dataset (train and </a:t>
          </a:r>
          <a:r>
            <a:rPr lang="en-US" dirty="0" err="1"/>
            <a:t>val</a:t>
          </a:r>
          <a:r>
            <a:rPr lang="en-US" dirty="0"/>
            <a:t>). Then, export the PKL file (</a:t>
          </a:r>
          <a:r>
            <a:rPr lang="en-US" b="1" dirty="0" err="1"/>
            <a:t>pneumonia_model.pkl</a:t>
          </a:r>
          <a:r>
            <a:rPr lang="en-US" dirty="0"/>
            <a:t>).</a:t>
          </a:r>
        </a:p>
      </dgm:t>
    </dgm:pt>
    <dgm:pt modelId="{87EEA2F9-9EDC-44CA-B66C-CFAD80E41779}" type="parTrans" cxnId="{68DA09CD-7FC5-436F-BAAE-D88657659702}">
      <dgm:prSet/>
      <dgm:spPr/>
      <dgm:t>
        <a:bodyPr/>
        <a:lstStyle/>
        <a:p>
          <a:endParaRPr lang="en-US"/>
        </a:p>
      </dgm:t>
    </dgm:pt>
    <dgm:pt modelId="{D48BE91F-CD38-4567-BEF7-5DD11F091C50}" type="sibTrans" cxnId="{68DA09CD-7FC5-436F-BAAE-D88657659702}">
      <dgm:prSet/>
      <dgm:spPr/>
      <dgm:t>
        <a:bodyPr/>
        <a:lstStyle/>
        <a:p>
          <a:endParaRPr lang="en-US"/>
        </a:p>
      </dgm:t>
    </dgm:pt>
    <dgm:pt modelId="{3073C3A8-64EA-49BE-8DB3-7B52E550D674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Step 2</a:t>
          </a:r>
        </a:p>
      </dgm:t>
    </dgm:pt>
    <dgm:pt modelId="{0E981121-7337-4370-8F35-6845185BC994}" type="parTrans" cxnId="{27117E03-61BC-4003-9584-89E9BAEF6207}">
      <dgm:prSet/>
      <dgm:spPr/>
      <dgm:t>
        <a:bodyPr/>
        <a:lstStyle/>
        <a:p>
          <a:endParaRPr lang="en-US"/>
        </a:p>
      </dgm:t>
    </dgm:pt>
    <dgm:pt modelId="{A1AB5AC2-09BC-454D-BDC3-EA7573888B64}" type="sibTrans" cxnId="{27117E03-61BC-4003-9584-89E9BAEF6207}">
      <dgm:prSet/>
      <dgm:spPr/>
      <dgm:t>
        <a:bodyPr/>
        <a:lstStyle/>
        <a:p>
          <a:endParaRPr lang="en-US"/>
        </a:p>
      </dgm:t>
    </dgm:pt>
    <dgm:pt modelId="{A20155B8-E6ED-4504-97CF-101641281960}">
      <dgm:prSet phldrT="[Text]"/>
      <dgm:spPr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Hugging Face</a:t>
          </a:r>
          <a:r>
            <a:rPr lang="en-US" dirty="0"/>
            <a:t>: Create a Hugging Face space for the app (</a:t>
          </a:r>
          <a:r>
            <a:rPr lang="en-US" b="1" dirty="0"/>
            <a:t>pneumonia-detection-with-fast.ai-and-</a:t>
          </a:r>
          <a:r>
            <a:rPr lang="en-US" b="1" dirty="0" err="1"/>
            <a:t>gradio</a:t>
          </a:r>
          <a:r>
            <a:rPr lang="en-US" dirty="0"/>
            <a:t>).</a:t>
          </a:r>
        </a:p>
      </dgm:t>
    </dgm:pt>
    <dgm:pt modelId="{93D4C380-BC4E-4016-8BE0-8650B9F87E54}" type="parTrans" cxnId="{ABAE6108-730D-4027-87AC-BDFCE92CF7DB}">
      <dgm:prSet/>
      <dgm:spPr/>
      <dgm:t>
        <a:bodyPr/>
        <a:lstStyle/>
        <a:p>
          <a:endParaRPr lang="en-US"/>
        </a:p>
      </dgm:t>
    </dgm:pt>
    <dgm:pt modelId="{8ED67BAB-1FC7-4277-8D02-456284B834B9}" type="sibTrans" cxnId="{ABAE6108-730D-4027-87AC-BDFCE92CF7DB}">
      <dgm:prSet/>
      <dgm:spPr/>
      <dgm:t>
        <a:bodyPr/>
        <a:lstStyle/>
        <a:p>
          <a:endParaRPr lang="en-US"/>
        </a:p>
      </dgm:t>
    </dgm:pt>
    <dgm:pt modelId="{F5FCA059-F707-45B8-9B70-79FF74F46879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Step 3</a:t>
          </a:r>
        </a:p>
      </dgm:t>
    </dgm:pt>
    <dgm:pt modelId="{3D178753-C997-4829-BB8F-005A3CA25678}" type="parTrans" cxnId="{94EA8030-9FB0-4C09-ACDC-3FD969DD49F8}">
      <dgm:prSet/>
      <dgm:spPr/>
      <dgm:t>
        <a:bodyPr/>
        <a:lstStyle/>
        <a:p>
          <a:endParaRPr lang="en-US"/>
        </a:p>
      </dgm:t>
    </dgm:pt>
    <dgm:pt modelId="{6091B63F-69B7-4467-9153-4D9433D81184}" type="sibTrans" cxnId="{94EA8030-9FB0-4C09-ACDC-3FD969DD49F8}">
      <dgm:prSet/>
      <dgm:spPr/>
      <dgm:t>
        <a:bodyPr/>
        <a:lstStyle/>
        <a:p>
          <a:endParaRPr lang="en-US"/>
        </a:p>
      </dgm:t>
    </dgm:pt>
    <dgm:pt modelId="{8D49A489-BF63-4824-95FA-8C78EE557D59}">
      <dgm:prSet phldrT="[Text]"/>
      <dgm:spPr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Notepad++</a:t>
          </a:r>
          <a:r>
            <a:rPr lang="en-US" dirty="0"/>
            <a:t>: Write the user interface code (</a:t>
          </a:r>
          <a:r>
            <a:rPr lang="en-US" b="1" dirty="0"/>
            <a:t>app.py</a:t>
          </a:r>
          <a:r>
            <a:rPr lang="en-US" dirty="0"/>
            <a:t>) with </a:t>
          </a:r>
          <a:r>
            <a:rPr lang="en-US" dirty="0" err="1"/>
            <a:t>Gradio</a:t>
          </a:r>
          <a:r>
            <a:rPr lang="en-US" dirty="0"/>
            <a:t> and create the </a:t>
          </a:r>
          <a:r>
            <a:rPr lang="en-US" b="1" dirty="0"/>
            <a:t>requirements.txt</a:t>
          </a:r>
          <a:r>
            <a:rPr lang="en-US" dirty="0"/>
            <a:t> file.  </a:t>
          </a:r>
        </a:p>
      </dgm:t>
    </dgm:pt>
    <dgm:pt modelId="{A025E5F0-B9D2-4567-AE94-A39F5FEFB8AE}" type="parTrans" cxnId="{E952159B-C7FA-43DC-86FC-B1206BC317CE}">
      <dgm:prSet/>
      <dgm:spPr/>
      <dgm:t>
        <a:bodyPr/>
        <a:lstStyle/>
        <a:p>
          <a:endParaRPr lang="en-US"/>
        </a:p>
      </dgm:t>
    </dgm:pt>
    <dgm:pt modelId="{3EE452A7-B5CE-4967-9C7C-4A64CB7D12CE}" type="sibTrans" cxnId="{E952159B-C7FA-43DC-86FC-B1206BC317CE}">
      <dgm:prSet/>
      <dgm:spPr/>
      <dgm:t>
        <a:bodyPr/>
        <a:lstStyle/>
        <a:p>
          <a:endParaRPr lang="en-US"/>
        </a:p>
      </dgm:t>
    </dgm:pt>
    <dgm:pt modelId="{3FFB1D44-E2AC-48D2-A8EA-462C81550C7B}">
      <dgm:prSet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Step 4</a:t>
          </a:r>
        </a:p>
      </dgm:t>
    </dgm:pt>
    <dgm:pt modelId="{66365C46-6F72-4B8D-8ADB-6E228E1BB54C}" type="parTrans" cxnId="{B9C1E545-3C9C-4CD7-B4E7-CA84C22A5C72}">
      <dgm:prSet/>
      <dgm:spPr/>
      <dgm:t>
        <a:bodyPr/>
        <a:lstStyle/>
        <a:p>
          <a:endParaRPr lang="en-US"/>
        </a:p>
      </dgm:t>
    </dgm:pt>
    <dgm:pt modelId="{0E7109C3-2392-45A4-A010-D793575A74E1}" type="sibTrans" cxnId="{B9C1E545-3C9C-4CD7-B4E7-CA84C22A5C72}">
      <dgm:prSet/>
      <dgm:spPr/>
      <dgm:t>
        <a:bodyPr/>
        <a:lstStyle/>
        <a:p>
          <a:endParaRPr lang="en-US"/>
        </a:p>
      </dgm:t>
    </dgm:pt>
    <dgm:pt modelId="{23CA9745-D0C0-4E2E-AB83-42328171E93A}">
      <dgm:prSet/>
      <dgm:spPr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Upload Files via Hugging Face Spaces</a:t>
          </a:r>
          <a:r>
            <a:rPr lang="en-US" dirty="0"/>
            <a:t>: Upload the following files to your Hugging Face space: (1) </a:t>
          </a:r>
          <a:r>
            <a:rPr lang="fr-FR" dirty="0"/>
            <a:t>User interface code (</a:t>
          </a:r>
          <a:r>
            <a:rPr lang="fr-FR" b="1" dirty="0"/>
            <a:t>app.py</a:t>
          </a:r>
          <a:r>
            <a:rPr lang="fr-FR" dirty="0"/>
            <a:t>); (2) </a:t>
          </a:r>
          <a:r>
            <a:rPr lang="en-US" b="1" dirty="0"/>
            <a:t>requirements.txt</a:t>
          </a:r>
          <a:r>
            <a:rPr lang="en-US" dirty="0"/>
            <a:t> file; (3) Example x-ray images from the test set; and (4) PKL file (</a:t>
          </a:r>
          <a:r>
            <a:rPr lang="en-US" b="1" dirty="0" err="1"/>
            <a:t>pneumonia_model.pkl</a:t>
          </a:r>
          <a:r>
            <a:rPr lang="en-US" dirty="0"/>
            <a:t>)</a:t>
          </a:r>
        </a:p>
      </dgm:t>
    </dgm:pt>
    <dgm:pt modelId="{35AD153D-912B-44D8-98AE-D0FF334C191C}" type="parTrans" cxnId="{87ACF8A6-BF83-4372-A696-5AE6BD032C93}">
      <dgm:prSet/>
      <dgm:spPr/>
      <dgm:t>
        <a:bodyPr/>
        <a:lstStyle/>
        <a:p>
          <a:endParaRPr lang="en-US"/>
        </a:p>
      </dgm:t>
    </dgm:pt>
    <dgm:pt modelId="{9569EBAC-47B5-4F8F-A4EB-AE2AA1B0E28A}" type="sibTrans" cxnId="{87ACF8A6-BF83-4372-A696-5AE6BD032C93}">
      <dgm:prSet/>
      <dgm:spPr/>
      <dgm:t>
        <a:bodyPr/>
        <a:lstStyle/>
        <a:p>
          <a:endParaRPr lang="en-US"/>
        </a:p>
      </dgm:t>
    </dgm:pt>
    <dgm:pt modelId="{7631043B-874F-4B1B-A4CE-0B6DF4300365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Step 1</a:t>
          </a:r>
        </a:p>
      </dgm:t>
    </dgm:pt>
    <dgm:pt modelId="{16110621-D9D5-4D25-97C5-DD93FEDBCA4A}" type="sibTrans" cxnId="{48F9A17B-C468-49D3-8E2F-1DE1E613F4E5}">
      <dgm:prSet/>
      <dgm:spPr/>
      <dgm:t>
        <a:bodyPr/>
        <a:lstStyle/>
        <a:p>
          <a:endParaRPr lang="en-US"/>
        </a:p>
      </dgm:t>
    </dgm:pt>
    <dgm:pt modelId="{D36AAE12-B698-4105-8335-2A43DCE1D81A}" type="parTrans" cxnId="{48F9A17B-C468-49D3-8E2F-1DE1E613F4E5}">
      <dgm:prSet/>
      <dgm:spPr/>
      <dgm:t>
        <a:bodyPr/>
        <a:lstStyle/>
        <a:p>
          <a:endParaRPr lang="en-US"/>
        </a:p>
      </dgm:t>
    </dgm:pt>
    <dgm:pt modelId="{8A6AC63F-0B56-4F26-8AFB-0C1BAF7554E0}" type="pres">
      <dgm:prSet presAssocID="{11ED8EC9-52F5-4F6E-A037-EDC5293B2260}" presName="linearFlow" presStyleCnt="0">
        <dgm:presLayoutVars>
          <dgm:dir/>
          <dgm:animLvl val="lvl"/>
          <dgm:resizeHandles val="exact"/>
        </dgm:presLayoutVars>
      </dgm:prSet>
      <dgm:spPr/>
    </dgm:pt>
    <dgm:pt modelId="{7FB29177-9397-4B1C-9C3D-FF86275590B2}" type="pres">
      <dgm:prSet presAssocID="{7631043B-874F-4B1B-A4CE-0B6DF4300365}" presName="composite" presStyleCnt="0"/>
      <dgm:spPr/>
    </dgm:pt>
    <dgm:pt modelId="{F65B1CF7-62D8-4FAA-8A3C-894575B2EA01}" type="pres">
      <dgm:prSet presAssocID="{7631043B-874F-4B1B-A4CE-0B6DF4300365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8311846-0148-446B-8DAF-4E5E7DDB41AB}" type="pres">
      <dgm:prSet presAssocID="{7631043B-874F-4B1B-A4CE-0B6DF4300365}" presName="descendantText" presStyleLbl="alignAcc1" presStyleIdx="0" presStyleCnt="4">
        <dgm:presLayoutVars>
          <dgm:bulletEnabled val="1"/>
        </dgm:presLayoutVars>
      </dgm:prSet>
      <dgm:spPr/>
    </dgm:pt>
    <dgm:pt modelId="{861E95DC-F384-45AA-9DB6-B496AC3CDC12}" type="pres">
      <dgm:prSet presAssocID="{16110621-D9D5-4D25-97C5-DD93FEDBCA4A}" presName="sp" presStyleCnt="0"/>
      <dgm:spPr/>
    </dgm:pt>
    <dgm:pt modelId="{E99075BF-1EFB-415F-B66E-E169DB0ECDFF}" type="pres">
      <dgm:prSet presAssocID="{3073C3A8-64EA-49BE-8DB3-7B52E550D674}" presName="composite" presStyleCnt="0"/>
      <dgm:spPr/>
    </dgm:pt>
    <dgm:pt modelId="{4D189CAC-6429-48CF-B603-1729778CEEE4}" type="pres">
      <dgm:prSet presAssocID="{3073C3A8-64EA-49BE-8DB3-7B52E550D67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590E534-7432-4A2A-921E-CB784B08A97B}" type="pres">
      <dgm:prSet presAssocID="{3073C3A8-64EA-49BE-8DB3-7B52E550D674}" presName="descendantText" presStyleLbl="alignAcc1" presStyleIdx="1" presStyleCnt="4">
        <dgm:presLayoutVars>
          <dgm:bulletEnabled val="1"/>
        </dgm:presLayoutVars>
      </dgm:prSet>
      <dgm:spPr/>
    </dgm:pt>
    <dgm:pt modelId="{41D815B9-3DA1-4019-A97D-78F87F60902F}" type="pres">
      <dgm:prSet presAssocID="{A1AB5AC2-09BC-454D-BDC3-EA7573888B64}" presName="sp" presStyleCnt="0"/>
      <dgm:spPr/>
    </dgm:pt>
    <dgm:pt modelId="{68ADF3CD-021A-4FD0-B4CC-76B840F7A213}" type="pres">
      <dgm:prSet presAssocID="{F5FCA059-F707-45B8-9B70-79FF74F46879}" presName="composite" presStyleCnt="0"/>
      <dgm:spPr/>
    </dgm:pt>
    <dgm:pt modelId="{63F1E068-635A-4FB5-8F6B-7255218ED667}" type="pres">
      <dgm:prSet presAssocID="{F5FCA059-F707-45B8-9B70-79FF74F4687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C2A5C5A-BC02-45D0-94D3-E544112A2E70}" type="pres">
      <dgm:prSet presAssocID="{F5FCA059-F707-45B8-9B70-79FF74F46879}" presName="descendantText" presStyleLbl="alignAcc1" presStyleIdx="2" presStyleCnt="4">
        <dgm:presLayoutVars>
          <dgm:bulletEnabled val="1"/>
        </dgm:presLayoutVars>
      </dgm:prSet>
      <dgm:spPr/>
    </dgm:pt>
    <dgm:pt modelId="{A4B9012E-3871-4A22-99C9-1A2086702CA6}" type="pres">
      <dgm:prSet presAssocID="{6091B63F-69B7-4467-9153-4D9433D81184}" presName="sp" presStyleCnt="0"/>
      <dgm:spPr/>
    </dgm:pt>
    <dgm:pt modelId="{240D9463-F292-4B68-B75F-56FEAF51A2BD}" type="pres">
      <dgm:prSet presAssocID="{3FFB1D44-E2AC-48D2-A8EA-462C81550C7B}" presName="composite" presStyleCnt="0"/>
      <dgm:spPr/>
    </dgm:pt>
    <dgm:pt modelId="{F5B85527-BE1D-4436-854D-A4B41FDC79E1}" type="pres">
      <dgm:prSet presAssocID="{3FFB1D44-E2AC-48D2-A8EA-462C81550C7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8B13843-F3B5-407A-9C37-70E07C0B2020}" type="pres">
      <dgm:prSet presAssocID="{3FFB1D44-E2AC-48D2-A8EA-462C81550C7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7117E03-61BC-4003-9584-89E9BAEF6207}" srcId="{11ED8EC9-52F5-4F6E-A037-EDC5293B2260}" destId="{3073C3A8-64EA-49BE-8DB3-7B52E550D674}" srcOrd="1" destOrd="0" parTransId="{0E981121-7337-4370-8F35-6845185BC994}" sibTransId="{A1AB5AC2-09BC-454D-BDC3-EA7573888B64}"/>
    <dgm:cxn modelId="{ABAE6108-730D-4027-87AC-BDFCE92CF7DB}" srcId="{3073C3A8-64EA-49BE-8DB3-7B52E550D674}" destId="{A20155B8-E6ED-4504-97CF-101641281960}" srcOrd="0" destOrd="0" parTransId="{93D4C380-BC4E-4016-8BE0-8650B9F87E54}" sibTransId="{8ED67BAB-1FC7-4277-8D02-456284B834B9}"/>
    <dgm:cxn modelId="{94EA8030-9FB0-4C09-ACDC-3FD969DD49F8}" srcId="{11ED8EC9-52F5-4F6E-A037-EDC5293B2260}" destId="{F5FCA059-F707-45B8-9B70-79FF74F46879}" srcOrd="2" destOrd="0" parTransId="{3D178753-C997-4829-BB8F-005A3CA25678}" sibTransId="{6091B63F-69B7-4467-9153-4D9433D81184}"/>
    <dgm:cxn modelId="{7EA8CC42-72FD-43F3-9DFB-AB10F5DB5255}" type="presOf" srcId="{A20155B8-E6ED-4504-97CF-101641281960}" destId="{9590E534-7432-4A2A-921E-CB784B08A97B}" srcOrd="0" destOrd="0" presId="urn:microsoft.com/office/officeart/2005/8/layout/chevron2"/>
    <dgm:cxn modelId="{B9C1E545-3C9C-4CD7-B4E7-CA84C22A5C72}" srcId="{11ED8EC9-52F5-4F6E-A037-EDC5293B2260}" destId="{3FFB1D44-E2AC-48D2-A8EA-462C81550C7B}" srcOrd="3" destOrd="0" parTransId="{66365C46-6F72-4B8D-8ADB-6E228E1BB54C}" sibTransId="{0E7109C3-2392-45A4-A010-D793575A74E1}"/>
    <dgm:cxn modelId="{6458AF52-3EE2-4978-A3B9-4BD334D3C1F2}" type="presOf" srcId="{23CA9745-D0C0-4E2E-AB83-42328171E93A}" destId="{18B13843-F3B5-407A-9C37-70E07C0B2020}" srcOrd="0" destOrd="0" presId="urn:microsoft.com/office/officeart/2005/8/layout/chevron2"/>
    <dgm:cxn modelId="{48F9A17B-C468-49D3-8E2F-1DE1E613F4E5}" srcId="{11ED8EC9-52F5-4F6E-A037-EDC5293B2260}" destId="{7631043B-874F-4B1B-A4CE-0B6DF4300365}" srcOrd="0" destOrd="0" parTransId="{D36AAE12-B698-4105-8335-2A43DCE1D81A}" sibTransId="{16110621-D9D5-4D25-97C5-DD93FEDBCA4A}"/>
    <dgm:cxn modelId="{74B33291-98AD-4E7C-965E-6EF8F5C2C70F}" type="presOf" srcId="{11ED8EC9-52F5-4F6E-A037-EDC5293B2260}" destId="{8A6AC63F-0B56-4F26-8AFB-0C1BAF7554E0}" srcOrd="0" destOrd="0" presId="urn:microsoft.com/office/officeart/2005/8/layout/chevron2"/>
    <dgm:cxn modelId="{79556792-B5F5-44BE-B6AB-340CAD180EE9}" type="presOf" srcId="{7631043B-874F-4B1B-A4CE-0B6DF4300365}" destId="{F65B1CF7-62D8-4FAA-8A3C-894575B2EA01}" srcOrd="0" destOrd="0" presId="urn:microsoft.com/office/officeart/2005/8/layout/chevron2"/>
    <dgm:cxn modelId="{E952159B-C7FA-43DC-86FC-B1206BC317CE}" srcId="{F5FCA059-F707-45B8-9B70-79FF74F46879}" destId="{8D49A489-BF63-4824-95FA-8C78EE557D59}" srcOrd="0" destOrd="0" parTransId="{A025E5F0-B9D2-4567-AE94-A39F5FEFB8AE}" sibTransId="{3EE452A7-B5CE-4967-9C7C-4A64CB7D12CE}"/>
    <dgm:cxn modelId="{AD3DEF9E-5A6C-4C8B-9EE9-C48A52111A82}" type="presOf" srcId="{F5FCA059-F707-45B8-9B70-79FF74F46879}" destId="{63F1E068-635A-4FB5-8F6B-7255218ED667}" srcOrd="0" destOrd="0" presId="urn:microsoft.com/office/officeart/2005/8/layout/chevron2"/>
    <dgm:cxn modelId="{E76B59A5-C20A-468B-B088-68B97DDF504D}" type="presOf" srcId="{EA00F1A2-D84C-4DA2-9201-FBDACAD8F375}" destId="{88311846-0148-446B-8DAF-4E5E7DDB41AB}" srcOrd="0" destOrd="0" presId="urn:microsoft.com/office/officeart/2005/8/layout/chevron2"/>
    <dgm:cxn modelId="{87ACF8A6-BF83-4372-A696-5AE6BD032C93}" srcId="{3FFB1D44-E2AC-48D2-A8EA-462C81550C7B}" destId="{23CA9745-D0C0-4E2E-AB83-42328171E93A}" srcOrd="0" destOrd="0" parTransId="{35AD153D-912B-44D8-98AE-D0FF334C191C}" sibTransId="{9569EBAC-47B5-4F8F-A4EB-AE2AA1B0E28A}"/>
    <dgm:cxn modelId="{076543B8-0FC4-4BEB-9F7F-61B6CE0251F3}" type="presOf" srcId="{3FFB1D44-E2AC-48D2-A8EA-462C81550C7B}" destId="{F5B85527-BE1D-4436-854D-A4B41FDC79E1}" srcOrd="0" destOrd="0" presId="urn:microsoft.com/office/officeart/2005/8/layout/chevron2"/>
    <dgm:cxn modelId="{68DA09CD-7FC5-436F-BAAE-D88657659702}" srcId="{7631043B-874F-4B1B-A4CE-0B6DF4300365}" destId="{EA00F1A2-D84C-4DA2-9201-FBDACAD8F375}" srcOrd="0" destOrd="0" parTransId="{87EEA2F9-9EDC-44CA-B66C-CFAD80E41779}" sibTransId="{D48BE91F-CD38-4567-BEF7-5DD11F091C50}"/>
    <dgm:cxn modelId="{91AA7BEB-026F-446F-8BE2-58898F316EBF}" type="presOf" srcId="{3073C3A8-64EA-49BE-8DB3-7B52E550D674}" destId="{4D189CAC-6429-48CF-B603-1729778CEEE4}" srcOrd="0" destOrd="0" presId="urn:microsoft.com/office/officeart/2005/8/layout/chevron2"/>
    <dgm:cxn modelId="{F2B236F0-C434-4242-87F4-E2E1FB3CFB37}" type="presOf" srcId="{8D49A489-BF63-4824-95FA-8C78EE557D59}" destId="{5C2A5C5A-BC02-45D0-94D3-E544112A2E70}" srcOrd="0" destOrd="0" presId="urn:microsoft.com/office/officeart/2005/8/layout/chevron2"/>
    <dgm:cxn modelId="{C2C15B6E-B5C6-4582-B556-9F71E0E2341E}" type="presParOf" srcId="{8A6AC63F-0B56-4F26-8AFB-0C1BAF7554E0}" destId="{7FB29177-9397-4B1C-9C3D-FF86275590B2}" srcOrd="0" destOrd="0" presId="urn:microsoft.com/office/officeart/2005/8/layout/chevron2"/>
    <dgm:cxn modelId="{50045F0B-901B-48E5-8864-454B767F33F4}" type="presParOf" srcId="{7FB29177-9397-4B1C-9C3D-FF86275590B2}" destId="{F65B1CF7-62D8-4FAA-8A3C-894575B2EA01}" srcOrd="0" destOrd="0" presId="urn:microsoft.com/office/officeart/2005/8/layout/chevron2"/>
    <dgm:cxn modelId="{122AAEF9-1E80-4F69-9EEA-0DE0A131EC72}" type="presParOf" srcId="{7FB29177-9397-4B1C-9C3D-FF86275590B2}" destId="{88311846-0148-446B-8DAF-4E5E7DDB41AB}" srcOrd="1" destOrd="0" presId="urn:microsoft.com/office/officeart/2005/8/layout/chevron2"/>
    <dgm:cxn modelId="{ED1CB86C-3071-4E40-8F06-06CADFF85731}" type="presParOf" srcId="{8A6AC63F-0B56-4F26-8AFB-0C1BAF7554E0}" destId="{861E95DC-F384-45AA-9DB6-B496AC3CDC12}" srcOrd="1" destOrd="0" presId="urn:microsoft.com/office/officeart/2005/8/layout/chevron2"/>
    <dgm:cxn modelId="{08793F9E-78A8-4C77-8FB2-964A93ABC90C}" type="presParOf" srcId="{8A6AC63F-0B56-4F26-8AFB-0C1BAF7554E0}" destId="{E99075BF-1EFB-415F-B66E-E169DB0ECDFF}" srcOrd="2" destOrd="0" presId="urn:microsoft.com/office/officeart/2005/8/layout/chevron2"/>
    <dgm:cxn modelId="{7A842191-E671-4731-B021-A587214FCAA4}" type="presParOf" srcId="{E99075BF-1EFB-415F-B66E-E169DB0ECDFF}" destId="{4D189CAC-6429-48CF-B603-1729778CEEE4}" srcOrd="0" destOrd="0" presId="urn:microsoft.com/office/officeart/2005/8/layout/chevron2"/>
    <dgm:cxn modelId="{899E45C9-FF2B-4A6D-BCB0-3CCD97ECCA72}" type="presParOf" srcId="{E99075BF-1EFB-415F-B66E-E169DB0ECDFF}" destId="{9590E534-7432-4A2A-921E-CB784B08A97B}" srcOrd="1" destOrd="0" presId="urn:microsoft.com/office/officeart/2005/8/layout/chevron2"/>
    <dgm:cxn modelId="{BE52134F-14A8-4896-B9B1-B48D5EC73CA3}" type="presParOf" srcId="{8A6AC63F-0B56-4F26-8AFB-0C1BAF7554E0}" destId="{41D815B9-3DA1-4019-A97D-78F87F60902F}" srcOrd="3" destOrd="0" presId="urn:microsoft.com/office/officeart/2005/8/layout/chevron2"/>
    <dgm:cxn modelId="{0133087C-C4E5-44D1-AFCE-81091536516A}" type="presParOf" srcId="{8A6AC63F-0B56-4F26-8AFB-0C1BAF7554E0}" destId="{68ADF3CD-021A-4FD0-B4CC-76B840F7A213}" srcOrd="4" destOrd="0" presId="urn:microsoft.com/office/officeart/2005/8/layout/chevron2"/>
    <dgm:cxn modelId="{007FEB52-BAEE-4C02-9B71-AC6FB8C33537}" type="presParOf" srcId="{68ADF3CD-021A-4FD0-B4CC-76B840F7A213}" destId="{63F1E068-635A-4FB5-8F6B-7255218ED667}" srcOrd="0" destOrd="0" presId="urn:microsoft.com/office/officeart/2005/8/layout/chevron2"/>
    <dgm:cxn modelId="{613AADE7-AA01-4604-A482-587B8EF28902}" type="presParOf" srcId="{68ADF3CD-021A-4FD0-B4CC-76B840F7A213}" destId="{5C2A5C5A-BC02-45D0-94D3-E544112A2E70}" srcOrd="1" destOrd="0" presId="urn:microsoft.com/office/officeart/2005/8/layout/chevron2"/>
    <dgm:cxn modelId="{6539D6F3-6DAE-40B8-8DA2-5F0123140FAB}" type="presParOf" srcId="{8A6AC63F-0B56-4F26-8AFB-0C1BAF7554E0}" destId="{A4B9012E-3871-4A22-99C9-1A2086702CA6}" srcOrd="5" destOrd="0" presId="urn:microsoft.com/office/officeart/2005/8/layout/chevron2"/>
    <dgm:cxn modelId="{88ABB5D6-0912-4725-94F3-B9A9BF22EED4}" type="presParOf" srcId="{8A6AC63F-0B56-4F26-8AFB-0C1BAF7554E0}" destId="{240D9463-F292-4B68-B75F-56FEAF51A2BD}" srcOrd="6" destOrd="0" presId="urn:microsoft.com/office/officeart/2005/8/layout/chevron2"/>
    <dgm:cxn modelId="{113D5584-FCBA-44CD-B345-519853CE4DC9}" type="presParOf" srcId="{240D9463-F292-4B68-B75F-56FEAF51A2BD}" destId="{F5B85527-BE1D-4436-854D-A4B41FDC79E1}" srcOrd="0" destOrd="0" presId="urn:microsoft.com/office/officeart/2005/8/layout/chevron2"/>
    <dgm:cxn modelId="{B6FDEA29-2780-43DF-A74A-1ACAD6E15526}" type="presParOf" srcId="{240D9463-F292-4B68-B75F-56FEAF51A2BD}" destId="{18B13843-F3B5-407A-9C37-70E07C0B202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ED8EC9-52F5-4F6E-A037-EDC5293B226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00F1A2-D84C-4DA2-9201-FBDACAD8F375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The Dataset</a:t>
          </a:r>
          <a:endParaRPr lang="en-US" sz="1400" dirty="0"/>
        </a:p>
      </dgm:t>
    </dgm:pt>
    <dgm:pt modelId="{87EEA2F9-9EDC-44CA-B66C-CFAD80E41779}" type="parTrans" cxnId="{68DA09CD-7FC5-436F-BAAE-D88657659702}">
      <dgm:prSet/>
      <dgm:spPr/>
      <dgm:t>
        <a:bodyPr/>
        <a:lstStyle/>
        <a:p>
          <a:endParaRPr lang="en-US"/>
        </a:p>
      </dgm:t>
    </dgm:pt>
    <dgm:pt modelId="{D48BE91F-CD38-4567-BEF7-5DD11F091C50}" type="sibTrans" cxnId="{68DA09CD-7FC5-436F-BAAE-D88657659702}">
      <dgm:prSet/>
      <dgm:spPr/>
      <dgm:t>
        <a:bodyPr/>
        <a:lstStyle/>
        <a:p>
          <a:endParaRPr lang="en-US"/>
        </a:p>
      </dgm:t>
    </dgm:pt>
    <dgm:pt modelId="{3073C3A8-64EA-49BE-8DB3-7B52E550D674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2</a:t>
          </a:r>
        </a:p>
      </dgm:t>
    </dgm:pt>
    <dgm:pt modelId="{0E981121-7337-4370-8F35-6845185BC994}" type="parTrans" cxnId="{27117E03-61BC-4003-9584-89E9BAEF6207}">
      <dgm:prSet/>
      <dgm:spPr/>
      <dgm:t>
        <a:bodyPr/>
        <a:lstStyle/>
        <a:p>
          <a:endParaRPr lang="en-US"/>
        </a:p>
      </dgm:t>
    </dgm:pt>
    <dgm:pt modelId="{A1AB5AC2-09BC-454D-BDC3-EA7573888B64}" type="sibTrans" cxnId="{27117E03-61BC-4003-9584-89E9BAEF6207}">
      <dgm:prSet/>
      <dgm:spPr/>
      <dgm:t>
        <a:bodyPr/>
        <a:lstStyle/>
        <a:p>
          <a:endParaRPr lang="en-US"/>
        </a:p>
      </dgm:t>
    </dgm:pt>
    <dgm:pt modelId="{A20155B8-E6ED-4504-97CF-101641281960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Fast.ai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1"/>
            </a:rPr>
            <a:t>https://www.fast.ai/</a:t>
          </a:r>
          <a:r>
            <a:rPr lang="en-US" sz="1400" dirty="0"/>
            <a:t> </a:t>
          </a:r>
        </a:p>
      </dgm:t>
    </dgm:pt>
    <dgm:pt modelId="{93D4C380-BC4E-4016-8BE0-8650B9F87E54}" type="parTrans" cxnId="{ABAE6108-730D-4027-87AC-BDFCE92CF7DB}">
      <dgm:prSet/>
      <dgm:spPr/>
      <dgm:t>
        <a:bodyPr/>
        <a:lstStyle/>
        <a:p>
          <a:endParaRPr lang="en-US"/>
        </a:p>
      </dgm:t>
    </dgm:pt>
    <dgm:pt modelId="{8ED67BAB-1FC7-4277-8D02-456284B834B9}" type="sibTrans" cxnId="{ABAE6108-730D-4027-87AC-BDFCE92CF7DB}">
      <dgm:prSet/>
      <dgm:spPr/>
      <dgm:t>
        <a:bodyPr/>
        <a:lstStyle/>
        <a:p>
          <a:endParaRPr lang="en-US"/>
        </a:p>
      </dgm:t>
    </dgm:pt>
    <dgm:pt modelId="{F5FCA059-F707-45B8-9B70-79FF74F46879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3</a:t>
          </a:r>
        </a:p>
      </dgm:t>
    </dgm:pt>
    <dgm:pt modelId="{3D178753-C997-4829-BB8F-005A3CA25678}" type="parTrans" cxnId="{94EA8030-9FB0-4C09-ACDC-3FD969DD49F8}">
      <dgm:prSet/>
      <dgm:spPr/>
      <dgm:t>
        <a:bodyPr/>
        <a:lstStyle/>
        <a:p>
          <a:endParaRPr lang="en-US"/>
        </a:p>
      </dgm:t>
    </dgm:pt>
    <dgm:pt modelId="{6091B63F-69B7-4467-9153-4D9433D81184}" type="sibTrans" cxnId="{94EA8030-9FB0-4C09-ACDC-3FD969DD49F8}">
      <dgm:prSet/>
      <dgm:spPr/>
      <dgm:t>
        <a:bodyPr/>
        <a:lstStyle/>
        <a:p>
          <a:endParaRPr lang="en-US"/>
        </a:p>
      </dgm:t>
    </dgm:pt>
    <dgm:pt modelId="{8D49A489-BF63-4824-95FA-8C78EE557D59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 err="1"/>
            <a:t>Gradio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2"/>
            </a:rPr>
            <a:t>https://www.gradio.app/</a:t>
          </a:r>
          <a:r>
            <a:rPr lang="en-US" sz="1400" dirty="0"/>
            <a:t>  </a:t>
          </a:r>
        </a:p>
      </dgm:t>
    </dgm:pt>
    <dgm:pt modelId="{A025E5F0-B9D2-4567-AE94-A39F5FEFB8AE}" type="parTrans" cxnId="{E952159B-C7FA-43DC-86FC-B1206BC317CE}">
      <dgm:prSet/>
      <dgm:spPr/>
      <dgm:t>
        <a:bodyPr/>
        <a:lstStyle/>
        <a:p>
          <a:endParaRPr lang="en-US"/>
        </a:p>
      </dgm:t>
    </dgm:pt>
    <dgm:pt modelId="{3EE452A7-B5CE-4967-9C7C-4A64CB7D12CE}" type="sibTrans" cxnId="{E952159B-C7FA-43DC-86FC-B1206BC317CE}">
      <dgm:prSet/>
      <dgm:spPr/>
      <dgm:t>
        <a:bodyPr/>
        <a:lstStyle/>
        <a:p>
          <a:endParaRPr lang="en-US"/>
        </a:p>
      </dgm:t>
    </dgm:pt>
    <dgm:pt modelId="{3FFB1D44-E2AC-48D2-A8EA-462C81550C7B}">
      <dgm:prSet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4</a:t>
          </a:r>
        </a:p>
      </dgm:t>
    </dgm:pt>
    <dgm:pt modelId="{66365C46-6F72-4B8D-8ADB-6E228E1BB54C}" type="parTrans" cxnId="{B9C1E545-3C9C-4CD7-B4E7-CA84C22A5C72}">
      <dgm:prSet/>
      <dgm:spPr/>
      <dgm:t>
        <a:bodyPr/>
        <a:lstStyle/>
        <a:p>
          <a:endParaRPr lang="en-US"/>
        </a:p>
      </dgm:t>
    </dgm:pt>
    <dgm:pt modelId="{0E7109C3-2392-45A4-A010-D793575A74E1}" type="sibTrans" cxnId="{B9C1E545-3C9C-4CD7-B4E7-CA84C22A5C72}">
      <dgm:prSet/>
      <dgm:spPr/>
      <dgm:t>
        <a:bodyPr/>
        <a:lstStyle/>
        <a:p>
          <a:endParaRPr lang="en-US"/>
        </a:p>
      </dgm:t>
    </dgm:pt>
    <dgm:pt modelId="{23CA9745-D0C0-4E2E-AB83-42328171E93A}">
      <dgm:prSet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Hugging Face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3"/>
            </a:rPr>
            <a:t>https://huggingface.co/</a:t>
          </a:r>
          <a:r>
            <a:rPr lang="en-US" sz="1400" dirty="0"/>
            <a:t> </a:t>
          </a:r>
        </a:p>
      </dgm:t>
    </dgm:pt>
    <dgm:pt modelId="{35AD153D-912B-44D8-98AE-D0FF334C191C}" type="parTrans" cxnId="{87ACF8A6-BF83-4372-A696-5AE6BD032C93}">
      <dgm:prSet/>
      <dgm:spPr/>
      <dgm:t>
        <a:bodyPr/>
        <a:lstStyle/>
        <a:p>
          <a:endParaRPr lang="en-US"/>
        </a:p>
      </dgm:t>
    </dgm:pt>
    <dgm:pt modelId="{9569EBAC-47B5-4F8F-A4EB-AE2AA1B0E28A}" type="sibTrans" cxnId="{87ACF8A6-BF83-4372-A696-5AE6BD032C93}">
      <dgm:prSet/>
      <dgm:spPr/>
      <dgm:t>
        <a:bodyPr/>
        <a:lstStyle/>
        <a:p>
          <a:endParaRPr lang="en-US"/>
        </a:p>
      </dgm:t>
    </dgm:pt>
    <dgm:pt modelId="{7631043B-874F-4B1B-A4CE-0B6DF4300365}">
      <dgm:prSet phldrT="[Text]"/>
      <dgm:spPr>
        <a:solidFill>
          <a:srgbClr val="1C5840"/>
        </a:solidFill>
        <a:ln>
          <a:solidFill>
            <a:srgbClr val="1C5840"/>
          </a:solidFill>
        </a:ln>
      </dgm:spPr>
      <dgm:t>
        <a:bodyPr/>
        <a:lstStyle/>
        <a:p>
          <a:r>
            <a:rPr lang="en-US" b="1" dirty="0"/>
            <a:t>1</a:t>
          </a:r>
        </a:p>
      </dgm:t>
    </dgm:pt>
    <dgm:pt modelId="{16110621-D9D5-4D25-97C5-DD93FEDBCA4A}" type="sibTrans" cxnId="{48F9A17B-C468-49D3-8E2F-1DE1E613F4E5}">
      <dgm:prSet/>
      <dgm:spPr/>
      <dgm:t>
        <a:bodyPr/>
        <a:lstStyle/>
        <a:p>
          <a:endParaRPr lang="en-US"/>
        </a:p>
      </dgm:t>
    </dgm:pt>
    <dgm:pt modelId="{D36AAE12-B698-4105-8335-2A43DCE1D81A}" type="parTrans" cxnId="{48F9A17B-C468-49D3-8E2F-1DE1E613F4E5}">
      <dgm:prSet/>
      <dgm:spPr/>
      <dgm:t>
        <a:bodyPr/>
        <a:lstStyle/>
        <a:p>
          <a:endParaRPr lang="en-US"/>
        </a:p>
      </dgm:t>
    </dgm:pt>
    <dgm:pt modelId="{2A19E826-D9A9-45C9-A129-3964B0CC3B49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Kaggle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4"/>
            </a:rPr>
            <a:t>https://www.kaggle.com/datasets/paultimothymooney/chest-xray-pneumonia</a:t>
          </a:r>
          <a:endParaRPr lang="en-US" sz="1400" dirty="0"/>
        </a:p>
      </dgm:t>
    </dgm:pt>
    <dgm:pt modelId="{3BC1F1B8-818D-4075-9186-E204C14EF8A8}" type="parTrans" cxnId="{BFD47539-D1DF-4B9D-8F3E-543A8A7D8FCE}">
      <dgm:prSet/>
      <dgm:spPr/>
      <dgm:t>
        <a:bodyPr/>
        <a:lstStyle/>
        <a:p>
          <a:endParaRPr lang="en-US"/>
        </a:p>
      </dgm:t>
    </dgm:pt>
    <dgm:pt modelId="{4A1A8B8F-6325-47F9-ABF1-34791244080B}" type="sibTrans" cxnId="{BFD47539-D1DF-4B9D-8F3E-543A8A7D8FCE}">
      <dgm:prSet/>
      <dgm:spPr/>
      <dgm:t>
        <a:bodyPr/>
        <a:lstStyle/>
        <a:p>
          <a:endParaRPr lang="en-US"/>
        </a:p>
      </dgm:t>
    </dgm:pt>
    <dgm:pt modelId="{E8694225-A2ED-4911-A0B7-37E8C73D3720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endParaRPr lang="en-US" sz="1400" dirty="0"/>
        </a:p>
      </dgm:t>
    </dgm:pt>
    <dgm:pt modelId="{3BF19E0C-E497-4A82-ACF5-FF9944D6CCC6}" type="parTrans" cxnId="{F7398E9B-1458-4520-8FDB-7D3D34B88803}">
      <dgm:prSet/>
      <dgm:spPr/>
      <dgm:t>
        <a:bodyPr/>
        <a:lstStyle/>
        <a:p>
          <a:endParaRPr lang="en-US"/>
        </a:p>
      </dgm:t>
    </dgm:pt>
    <dgm:pt modelId="{39E87E1A-4323-4D4D-8178-A9403ABD87ED}" type="sibTrans" cxnId="{F7398E9B-1458-4520-8FDB-7D3D34B88803}">
      <dgm:prSet/>
      <dgm:spPr/>
      <dgm:t>
        <a:bodyPr/>
        <a:lstStyle/>
        <a:p>
          <a:endParaRPr lang="en-US"/>
        </a:p>
      </dgm:t>
    </dgm:pt>
    <dgm:pt modelId="{33B618E8-5BC8-424D-9D8A-3B5B59DE4DE2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Journal Article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5"/>
            </a:rPr>
            <a:t>https://www.cell.com/cell/fulltext/S0092-8674(18)30154-5</a:t>
          </a:r>
          <a:r>
            <a:rPr lang="en-US" sz="1400" dirty="0"/>
            <a:t> </a:t>
          </a:r>
        </a:p>
      </dgm:t>
    </dgm:pt>
    <dgm:pt modelId="{82D7A702-355F-4B55-9408-6700D022050B}" type="parTrans" cxnId="{8EECE25E-570A-446E-9AF8-4862FCB8C915}">
      <dgm:prSet/>
      <dgm:spPr/>
      <dgm:t>
        <a:bodyPr/>
        <a:lstStyle/>
        <a:p>
          <a:endParaRPr lang="en-US"/>
        </a:p>
      </dgm:t>
    </dgm:pt>
    <dgm:pt modelId="{4F1B2B69-4574-4EE8-8746-926DB433713C}" type="sibTrans" cxnId="{8EECE25E-570A-446E-9AF8-4862FCB8C915}">
      <dgm:prSet/>
      <dgm:spPr/>
      <dgm:t>
        <a:bodyPr/>
        <a:lstStyle/>
        <a:p>
          <a:endParaRPr lang="en-US"/>
        </a:p>
      </dgm:t>
    </dgm:pt>
    <dgm:pt modelId="{2C02497D-1D22-4AD7-A394-7529DB8B21BB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Book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6"/>
            </a:rPr>
            <a:t>https://github.com/fastai/fastbook</a:t>
          </a:r>
          <a:r>
            <a:rPr lang="en-US" sz="1400" dirty="0"/>
            <a:t> </a:t>
          </a:r>
        </a:p>
      </dgm:t>
    </dgm:pt>
    <dgm:pt modelId="{979039E0-F7D4-4E5C-9545-7D474E3C5694}" type="parTrans" cxnId="{681174BB-A7E4-4180-A9A1-510DF8D9933A}">
      <dgm:prSet/>
      <dgm:spPr/>
      <dgm:t>
        <a:bodyPr/>
        <a:lstStyle/>
        <a:p>
          <a:endParaRPr lang="en-US"/>
        </a:p>
      </dgm:t>
    </dgm:pt>
    <dgm:pt modelId="{C2E5CDC3-FEC9-4E04-A525-B417156C5436}" type="sibTrans" cxnId="{681174BB-A7E4-4180-A9A1-510DF8D9933A}">
      <dgm:prSet/>
      <dgm:spPr/>
      <dgm:t>
        <a:bodyPr/>
        <a:lstStyle/>
        <a:p>
          <a:endParaRPr lang="en-US"/>
        </a:p>
      </dgm:t>
    </dgm:pt>
    <dgm:pt modelId="{17946B73-CB17-4193-9E02-7F81BF0046C4}">
      <dgm:prSet phldrT="[Text]"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Amazon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7"/>
            </a:rPr>
            <a:t>https://www.amazon.com/Deep-Learning-Coders-fastai-PyTorch/dp/1492045527</a:t>
          </a:r>
          <a:r>
            <a:rPr lang="en-US" sz="1400" dirty="0"/>
            <a:t> </a:t>
          </a:r>
        </a:p>
      </dgm:t>
    </dgm:pt>
    <dgm:pt modelId="{933AF276-960C-4082-9063-2993E3F9A1BD}" type="parTrans" cxnId="{F61B34CA-53AB-4E6C-9400-51ED12772F1C}">
      <dgm:prSet/>
      <dgm:spPr/>
      <dgm:t>
        <a:bodyPr/>
        <a:lstStyle/>
        <a:p>
          <a:endParaRPr lang="en-US"/>
        </a:p>
      </dgm:t>
    </dgm:pt>
    <dgm:pt modelId="{9DF060C0-11E6-4A2E-A163-5155B212B394}" type="sibTrans" cxnId="{F61B34CA-53AB-4E6C-9400-51ED12772F1C}">
      <dgm:prSet/>
      <dgm:spPr/>
      <dgm:t>
        <a:bodyPr/>
        <a:lstStyle/>
        <a:p>
          <a:endParaRPr lang="en-US"/>
        </a:p>
      </dgm:t>
    </dgm:pt>
    <dgm:pt modelId="{677AA1C4-48FB-42DD-BE1E-0630113F8F6A}">
      <dgm:prSet custT="1"/>
      <dgm:spPr>
        <a:ln>
          <a:solidFill>
            <a:srgbClr val="1C5840"/>
          </a:solidFill>
        </a:ln>
      </dgm:spPr>
      <dgm:t>
        <a:bodyPr/>
        <a:lstStyle/>
        <a:p>
          <a:r>
            <a:rPr lang="en-US" sz="1400" b="1" dirty="0"/>
            <a:t>The app from this presentation</a:t>
          </a:r>
          <a:r>
            <a:rPr lang="en-US" sz="1400" dirty="0"/>
            <a:t>: </a:t>
          </a:r>
          <a:r>
            <a:rPr lang="en-US" sz="1400" dirty="0">
              <a:hlinkClick xmlns:r="http://schemas.openxmlformats.org/officeDocument/2006/relationships" r:id="rId8"/>
            </a:rPr>
            <a:t>https://huggingface.co/spaces/Zakia/pneumonia-detection-with-fast.ai-and-gradio</a:t>
          </a:r>
          <a:r>
            <a:rPr lang="en-US" sz="1400" dirty="0"/>
            <a:t> </a:t>
          </a:r>
        </a:p>
      </dgm:t>
    </dgm:pt>
    <dgm:pt modelId="{F90A3AD7-BC2F-4B50-9D12-94D8452F9212}" type="parTrans" cxnId="{1E73FB06-5D14-4D05-A43A-D8A15437E1CF}">
      <dgm:prSet/>
      <dgm:spPr/>
      <dgm:t>
        <a:bodyPr/>
        <a:lstStyle/>
        <a:p>
          <a:endParaRPr lang="en-US"/>
        </a:p>
      </dgm:t>
    </dgm:pt>
    <dgm:pt modelId="{748726CB-D5B4-447D-92D0-D54145E01AEF}" type="sibTrans" cxnId="{1E73FB06-5D14-4D05-A43A-D8A15437E1CF}">
      <dgm:prSet/>
      <dgm:spPr/>
      <dgm:t>
        <a:bodyPr/>
        <a:lstStyle/>
        <a:p>
          <a:endParaRPr lang="en-US"/>
        </a:p>
      </dgm:t>
    </dgm:pt>
    <dgm:pt modelId="{8A6AC63F-0B56-4F26-8AFB-0C1BAF7554E0}" type="pres">
      <dgm:prSet presAssocID="{11ED8EC9-52F5-4F6E-A037-EDC5293B2260}" presName="linearFlow" presStyleCnt="0">
        <dgm:presLayoutVars>
          <dgm:dir/>
          <dgm:animLvl val="lvl"/>
          <dgm:resizeHandles val="exact"/>
        </dgm:presLayoutVars>
      </dgm:prSet>
      <dgm:spPr/>
    </dgm:pt>
    <dgm:pt modelId="{7FB29177-9397-4B1C-9C3D-FF86275590B2}" type="pres">
      <dgm:prSet presAssocID="{7631043B-874F-4B1B-A4CE-0B6DF4300365}" presName="composite" presStyleCnt="0"/>
      <dgm:spPr/>
    </dgm:pt>
    <dgm:pt modelId="{F65B1CF7-62D8-4FAA-8A3C-894575B2EA01}" type="pres">
      <dgm:prSet presAssocID="{7631043B-874F-4B1B-A4CE-0B6DF4300365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8311846-0148-446B-8DAF-4E5E7DDB41AB}" type="pres">
      <dgm:prSet presAssocID="{7631043B-874F-4B1B-A4CE-0B6DF4300365}" presName="descendantText" presStyleLbl="alignAcc1" presStyleIdx="0" presStyleCnt="4">
        <dgm:presLayoutVars>
          <dgm:bulletEnabled val="1"/>
        </dgm:presLayoutVars>
      </dgm:prSet>
      <dgm:spPr/>
    </dgm:pt>
    <dgm:pt modelId="{861E95DC-F384-45AA-9DB6-B496AC3CDC12}" type="pres">
      <dgm:prSet presAssocID="{16110621-D9D5-4D25-97C5-DD93FEDBCA4A}" presName="sp" presStyleCnt="0"/>
      <dgm:spPr/>
    </dgm:pt>
    <dgm:pt modelId="{E99075BF-1EFB-415F-B66E-E169DB0ECDFF}" type="pres">
      <dgm:prSet presAssocID="{3073C3A8-64EA-49BE-8DB3-7B52E550D674}" presName="composite" presStyleCnt="0"/>
      <dgm:spPr/>
    </dgm:pt>
    <dgm:pt modelId="{4D189CAC-6429-48CF-B603-1729778CEEE4}" type="pres">
      <dgm:prSet presAssocID="{3073C3A8-64EA-49BE-8DB3-7B52E550D67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590E534-7432-4A2A-921E-CB784B08A97B}" type="pres">
      <dgm:prSet presAssocID="{3073C3A8-64EA-49BE-8DB3-7B52E550D674}" presName="descendantText" presStyleLbl="alignAcc1" presStyleIdx="1" presStyleCnt="4">
        <dgm:presLayoutVars>
          <dgm:bulletEnabled val="1"/>
        </dgm:presLayoutVars>
      </dgm:prSet>
      <dgm:spPr/>
    </dgm:pt>
    <dgm:pt modelId="{41D815B9-3DA1-4019-A97D-78F87F60902F}" type="pres">
      <dgm:prSet presAssocID="{A1AB5AC2-09BC-454D-BDC3-EA7573888B64}" presName="sp" presStyleCnt="0"/>
      <dgm:spPr/>
    </dgm:pt>
    <dgm:pt modelId="{68ADF3CD-021A-4FD0-B4CC-76B840F7A213}" type="pres">
      <dgm:prSet presAssocID="{F5FCA059-F707-45B8-9B70-79FF74F46879}" presName="composite" presStyleCnt="0"/>
      <dgm:spPr/>
    </dgm:pt>
    <dgm:pt modelId="{63F1E068-635A-4FB5-8F6B-7255218ED667}" type="pres">
      <dgm:prSet presAssocID="{F5FCA059-F707-45B8-9B70-79FF74F4687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C2A5C5A-BC02-45D0-94D3-E544112A2E70}" type="pres">
      <dgm:prSet presAssocID="{F5FCA059-F707-45B8-9B70-79FF74F46879}" presName="descendantText" presStyleLbl="alignAcc1" presStyleIdx="2" presStyleCnt="4">
        <dgm:presLayoutVars>
          <dgm:bulletEnabled val="1"/>
        </dgm:presLayoutVars>
      </dgm:prSet>
      <dgm:spPr/>
    </dgm:pt>
    <dgm:pt modelId="{A4B9012E-3871-4A22-99C9-1A2086702CA6}" type="pres">
      <dgm:prSet presAssocID="{6091B63F-69B7-4467-9153-4D9433D81184}" presName="sp" presStyleCnt="0"/>
      <dgm:spPr/>
    </dgm:pt>
    <dgm:pt modelId="{240D9463-F292-4B68-B75F-56FEAF51A2BD}" type="pres">
      <dgm:prSet presAssocID="{3FFB1D44-E2AC-48D2-A8EA-462C81550C7B}" presName="composite" presStyleCnt="0"/>
      <dgm:spPr/>
    </dgm:pt>
    <dgm:pt modelId="{F5B85527-BE1D-4436-854D-A4B41FDC79E1}" type="pres">
      <dgm:prSet presAssocID="{3FFB1D44-E2AC-48D2-A8EA-462C81550C7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8B13843-F3B5-407A-9C37-70E07C0B2020}" type="pres">
      <dgm:prSet presAssocID="{3FFB1D44-E2AC-48D2-A8EA-462C81550C7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7117E03-61BC-4003-9584-89E9BAEF6207}" srcId="{11ED8EC9-52F5-4F6E-A037-EDC5293B2260}" destId="{3073C3A8-64EA-49BE-8DB3-7B52E550D674}" srcOrd="1" destOrd="0" parTransId="{0E981121-7337-4370-8F35-6845185BC994}" sibTransId="{A1AB5AC2-09BC-454D-BDC3-EA7573888B64}"/>
    <dgm:cxn modelId="{1E73FB06-5D14-4D05-A43A-D8A15437E1CF}" srcId="{3FFB1D44-E2AC-48D2-A8EA-462C81550C7B}" destId="{677AA1C4-48FB-42DD-BE1E-0630113F8F6A}" srcOrd="1" destOrd="0" parTransId="{F90A3AD7-BC2F-4B50-9D12-94D8452F9212}" sibTransId="{748726CB-D5B4-447D-92D0-D54145E01AEF}"/>
    <dgm:cxn modelId="{ABAE6108-730D-4027-87AC-BDFCE92CF7DB}" srcId="{3073C3A8-64EA-49BE-8DB3-7B52E550D674}" destId="{A20155B8-E6ED-4504-97CF-101641281960}" srcOrd="0" destOrd="0" parTransId="{93D4C380-BC4E-4016-8BE0-8650B9F87E54}" sibTransId="{8ED67BAB-1FC7-4277-8D02-456284B834B9}"/>
    <dgm:cxn modelId="{27FD7F2E-174B-4EFA-BFD6-7EBD90689BF1}" type="presOf" srcId="{17946B73-CB17-4193-9E02-7F81BF0046C4}" destId="{9590E534-7432-4A2A-921E-CB784B08A97B}" srcOrd="0" destOrd="2" presId="urn:microsoft.com/office/officeart/2005/8/layout/chevron2"/>
    <dgm:cxn modelId="{94EA8030-9FB0-4C09-ACDC-3FD969DD49F8}" srcId="{11ED8EC9-52F5-4F6E-A037-EDC5293B2260}" destId="{F5FCA059-F707-45B8-9B70-79FF74F46879}" srcOrd="2" destOrd="0" parTransId="{3D178753-C997-4829-BB8F-005A3CA25678}" sibTransId="{6091B63F-69B7-4467-9153-4D9433D81184}"/>
    <dgm:cxn modelId="{BFD47539-D1DF-4B9D-8F3E-543A8A7D8FCE}" srcId="{7631043B-874F-4B1B-A4CE-0B6DF4300365}" destId="{2A19E826-D9A9-45C9-A129-3964B0CC3B49}" srcOrd="1" destOrd="0" parTransId="{3BC1F1B8-818D-4075-9186-E204C14EF8A8}" sibTransId="{4A1A8B8F-6325-47F9-ABF1-34791244080B}"/>
    <dgm:cxn modelId="{8EECE25E-570A-446E-9AF8-4862FCB8C915}" srcId="{7631043B-874F-4B1B-A4CE-0B6DF4300365}" destId="{33B618E8-5BC8-424D-9D8A-3B5B59DE4DE2}" srcOrd="2" destOrd="0" parTransId="{82D7A702-355F-4B55-9408-6700D022050B}" sibTransId="{4F1B2B69-4574-4EE8-8746-926DB433713C}"/>
    <dgm:cxn modelId="{7EA8CC42-72FD-43F3-9DFB-AB10F5DB5255}" type="presOf" srcId="{A20155B8-E6ED-4504-97CF-101641281960}" destId="{9590E534-7432-4A2A-921E-CB784B08A97B}" srcOrd="0" destOrd="0" presId="urn:microsoft.com/office/officeart/2005/8/layout/chevron2"/>
    <dgm:cxn modelId="{BF11D243-56A1-43CE-9812-173117E09152}" type="presOf" srcId="{2A19E826-D9A9-45C9-A129-3964B0CC3B49}" destId="{88311846-0148-446B-8DAF-4E5E7DDB41AB}" srcOrd="0" destOrd="1" presId="urn:microsoft.com/office/officeart/2005/8/layout/chevron2"/>
    <dgm:cxn modelId="{B9C1E545-3C9C-4CD7-B4E7-CA84C22A5C72}" srcId="{11ED8EC9-52F5-4F6E-A037-EDC5293B2260}" destId="{3FFB1D44-E2AC-48D2-A8EA-462C81550C7B}" srcOrd="3" destOrd="0" parTransId="{66365C46-6F72-4B8D-8ADB-6E228E1BB54C}" sibTransId="{0E7109C3-2392-45A4-A010-D793575A74E1}"/>
    <dgm:cxn modelId="{6458AF52-3EE2-4978-A3B9-4BD334D3C1F2}" type="presOf" srcId="{23CA9745-D0C0-4E2E-AB83-42328171E93A}" destId="{18B13843-F3B5-407A-9C37-70E07C0B2020}" srcOrd="0" destOrd="0" presId="urn:microsoft.com/office/officeart/2005/8/layout/chevron2"/>
    <dgm:cxn modelId="{48F9A17B-C468-49D3-8E2F-1DE1E613F4E5}" srcId="{11ED8EC9-52F5-4F6E-A037-EDC5293B2260}" destId="{7631043B-874F-4B1B-A4CE-0B6DF4300365}" srcOrd="0" destOrd="0" parTransId="{D36AAE12-B698-4105-8335-2A43DCE1D81A}" sibTransId="{16110621-D9D5-4D25-97C5-DD93FEDBCA4A}"/>
    <dgm:cxn modelId="{47B19E7E-02D6-4974-A0DD-02B242E77CC7}" type="presOf" srcId="{E8694225-A2ED-4911-A0B7-37E8C73D3720}" destId="{88311846-0148-446B-8DAF-4E5E7DDB41AB}" srcOrd="0" destOrd="3" presId="urn:microsoft.com/office/officeart/2005/8/layout/chevron2"/>
    <dgm:cxn modelId="{F86DC17E-2610-427D-8ADF-14854F734CD2}" type="presOf" srcId="{677AA1C4-48FB-42DD-BE1E-0630113F8F6A}" destId="{18B13843-F3B5-407A-9C37-70E07C0B2020}" srcOrd="0" destOrd="1" presId="urn:microsoft.com/office/officeart/2005/8/layout/chevron2"/>
    <dgm:cxn modelId="{74B33291-98AD-4E7C-965E-6EF8F5C2C70F}" type="presOf" srcId="{11ED8EC9-52F5-4F6E-A037-EDC5293B2260}" destId="{8A6AC63F-0B56-4F26-8AFB-0C1BAF7554E0}" srcOrd="0" destOrd="0" presId="urn:microsoft.com/office/officeart/2005/8/layout/chevron2"/>
    <dgm:cxn modelId="{79556792-B5F5-44BE-B6AB-340CAD180EE9}" type="presOf" srcId="{7631043B-874F-4B1B-A4CE-0B6DF4300365}" destId="{F65B1CF7-62D8-4FAA-8A3C-894575B2EA01}" srcOrd="0" destOrd="0" presId="urn:microsoft.com/office/officeart/2005/8/layout/chevron2"/>
    <dgm:cxn modelId="{9683BA94-1F23-4E3F-82BB-C7A7D04026DB}" type="presOf" srcId="{33B618E8-5BC8-424D-9D8A-3B5B59DE4DE2}" destId="{88311846-0148-446B-8DAF-4E5E7DDB41AB}" srcOrd="0" destOrd="2" presId="urn:microsoft.com/office/officeart/2005/8/layout/chevron2"/>
    <dgm:cxn modelId="{E952159B-C7FA-43DC-86FC-B1206BC317CE}" srcId="{F5FCA059-F707-45B8-9B70-79FF74F46879}" destId="{8D49A489-BF63-4824-95FA-8C78EE557D59}" srcOrd="0" destOrd="0" parTransId="{A025E5F0-B9D2-4567-AE94-A39F5FEFB8AE}" sibTransId="{3EE452A7-B5CE-4967-9C7C-4A64CB7D12CE}"/>
    <dgm:cxn modelId="{F7398E9B-1458-4520-8FDB-7D3D34B88803}" srcId="{7631043B-874F-4B1B-A4CE-0B6DF4300365}" destId="{E8694225-A2ED-4911-A0B7-37E8C73D3720}" srcOrd="3" destOrd="0" parTransId="{3BF19E0C-E497-4A82-ACF5-FF9944D6CCC6}" sibTransId="{39E87E1A-4323-4D4D-8178-A9403ABD87ED}"/>
    <dgm:cxn modelId="{AD3DEF9E-5A6C-4C8B-9EE9-C48A52111A82}" type="presOf" srcId="{F5FCA059-F707-45B8-9B70-79FF74F46879}" destId="{63F1E068-635A-4FB5-8F6B-7255218ED667}" srcOrd="0" destOrd="0" presId="urn:microsoft.com/office/officeart/2005/8/layout/chevron2"/>
    <dgm:cxn modelId="{E76B59A5-C20A-468B-B088-68B97DDF504D}" type="presOf" srcId="{EA00F1A2-D84C-4DA2-9201-FBDACAD8F375}" destId="{88311846-0148-446B-8DAF-4E5E7DDB41AB}" srcOrd="0" destOrd="0" presId="urn:microsoft.com/office/officeart/2005/8/layout/chevron2"/>
    <dgm:cxn modelId="{87ACF8A6-BF83-4372-A696-5AE6BD032C93}" srcId="{3FFB1D44-E2AC-48D2-A8EA-462C81550C7B}" destId="{23CA9745-D0C0-4E2E-AB83-42328171E93A}" srcOrd="0" destOrd="0" parTransId="{35AD153D-912B-44D8-98AE-D0FF334C191C}" sibTransId="{9569EBAC-47B5-4F8F-A4EB-AE2AA1B0E28A}"/>
    <dgm:cxn modelId="{076543B8-0FC4-4BEB-9F7F-61B6CE0251F3}" type="presOf" srcId="{3FFB1D44-E2AC-48D2-A8EA-462C81550C7B}" destId="{F5B85527-BE1D-4436-854D-A4B41FDC79E1}" srcOrd="0" destOrd="0" presId="urn:microsoft.com/office/officeart/2005/8/layout/chevron2"/>
    <dgm:cxn modelId="{681174BB-A7E4-4180-A9A1-510DF8D9933A}" srcId="{3073C3A8-64EA-49BE-8DB3-7B52E550D674}" destId="{2C02497D-1D22-4AD7-A394-7529DB8B21BB}" srcOrd="1" destOrd="0" parTransId="{979039E0-F7D4-4E5C-9545-7D474E3C5694}" sibTransId="{C2E5CDC3-FEC9-4E04-A525-B417156C5436}"/>
    <dgm:cxn modelId="{F61B34CA-53AB-4E6C-9400-51ED12772F1C}" srcId="{3073C3A8-64EA-49BE-8DB3-7B52E550D674}" destId="{17946B73-CB17-4193-9E02-7F81BF0046C4}" srcOrd="2" destOrd="0" parTransId="{933AF276-960C-4082-9063-2993E3F9A1BD}" sibTransId="{9DF060C0-11E6-4A2E-A163-5155B212B394}"/>
    <dgm:cxn modelId="{68DA09CD-7FC5-436F-BAAE-D88657659702}" srcId="{7631043B-874F-4B1B-A4CE-0B6DF4300365}" destId="{EA00F1A2-D84C-4DA2-9201-FBDACAD8F375}" srcOrd="0" destOrd="0" parTransId="{87EEA2F9-9EDC-44CA-B66C-CFAD80E41779}" sibTransId="{D48BE91F-CD38-4567-BEF7-5DD11F091C50}"/>
    <dgm:cxn modelId="{2C7B88CE-F606-4E16-A16B-188478FC9DFC}" type="presOf" srcId="{2C02497D-1D22-4AD7-A394-7529DB8B21BB}" destId="{9590E534-7432-4A2A-921E-CB784B08A97B}" srcOrd="0" destOrd="1" presId="urn:microsoft.com/office/officeart/2005/8/layout/chevron2"/>
    <dgm:cxn modelId="{91AA7BEB-026F-446F-8BE2-58898F316EBF}" type="presOf" srcId="{3073C3A8-64EA-49BE-8DB3-7B52E550D674}" destId="{4D189CAC-6429-48CF-B603-1729778CEEE4}" srcOrd="0" destOrd="0" presId="urn:microsoft.com/office/officeart/2005/8/layout/chevron2"/>
    <dgm:cxn modelId="{F2B236F0-C434-4242-87F4-E2E1FB3CFB37}" type="presOf" srcId="{8D49A489-BF63-4824-95FA-8C78EE557D59}" destId="{5C2A5C5A-BC02-45D0-94D3-E544112A2E70}" srcOrd="0" destOrd="0" presId="urn:microsoft.com/office/officeart/2005/8/layout/chevron2"/>
    <dgm:cxn modelId="{C2C15B6E-B5C6-4582-B556-9F71E0E2341E}" type="presParOf" srcId="{8A6AC63F-0B56-4F26-8AFB-0C1BAF7554E0}" destId="{7FB29177-9397-4B1C-9C3D-FF86275590B2}" srcOrd="0" destOrd="0" presId="urn:microsoft.com/office/officeart/2005/8/layout/chevron2"/>
    <dgm:cxn modelId="{50045F0B-901B-48E5-8864-454B767F33F4}" type="presParOf" srcId="{7FB29177-9397-4B1C-9C3D-FF86275590B2}" destId="{F65B1CF7-62D8-4FAA-8A3C-894575B2EA01}" srcOrd="0" destOrd="0" presId="urn:microsoft.com/office/officeart/2005/8/layout/chevron2"/>
    <dgm:cxn modelId="{122AAEF9-1E80-4F69-9EEA-0DE0A131EC72}" type="presParOf" srcId="{7FB29177-9397-4B1C-9C3D-FF86275590B2}" destId="{88311846-0148-446B-8DAF-4E5E7DDB41AB}" srcOrd="1" destOrd="0" presId="urn:microsoft.com/office/officeart/2005/8/layout/chevron2"/>
    <dgm:cxn modelId="{ED1CB86C-3071-4E40-8F06-06CADFF85731}" type="presParOf" srcId="{8A6AC63F-0B56-4F26-8AFB-0C1BAF7554E0}" destId="{861E95DC-F384-45AA-9DB6-B496AC3CDC12}" srcOrd="1" destOrd="0" presId="urn:microsoft.com/office/officeart/2005/8/layout/chevron2"/>
    <dgm:cxn modelId="{08793F9E-78A8-4C77-8FB2-964A93ABC90C}" type="presParOf" srcId="{8A6AC63F-0B56-4F26-8AFB-0C1BAF7554E0}" destId="{E99075BF-1EFB-415F-B66E-E169DB0ECDFF}" srcOrd="2" destOrd="0" presId="urn:microsoft.com/office/officeart/2005/8/layout/chevron2"/>
    <dgm:cxn modelId="{7A842191-E671-4731-B021-A587214FCAA4}" type="presParOf" srcId="{E99075BF-1EFB-415F-B66E-E169DB0ECDFF}" destId="{4D189CAC-6429-48CF-B603-1729778CEEE4}" srcOrd="0" destOrd="0" presId="urn:microsoft.com/office/officeart/2005/8/layout/chevron2"/>
    <dgm:cxn modelId="{899E45C9-FF2B-4A6D-BCB0-3CCD97ECCA72}" type="presParOf" srcId="{E99075BF-1EFB-415F-B66E-E169DB0ECDFF}" destId="{9590E534-7432-4A2A-921E-CB784B08A97B}" srcOrd="1" destOrd="0" presId="urn:microsoft.com/office/officeart/2005/8/layout/chevron2"/>
    <dgm:cxn modelId="{BE52134F-14A8-4896-B9B1-B48D5EC73CA3}" type="presParOf" srcId="{8A6AC63F-0B56-4F26-8AFB-0C1BAF7554E0}" destId="{41D815B9-3DA1-4019-A97D-78F87F60902F}" srcOrd="3" destOrd="0" presId="urn:microsoft.com/office/officeart/2005/8/layout/chevron2"/>
    <dgm:cxn modelId="{0133087C-C4E5-44D1-AFCE-81091536516A}" type="presParOf" srcId="{8A6AC63F-0B56-4F26-8AFB-0C1BAF7554E0}" destId="{68ADF3CD-021A-4FD0-B4CC-76B840F7A213}" srcOrd="4" destOrd="0" presId="urn:microsoft.com/office/officeart/2005/8/layout/chevron2"/>
    <dgm:cxn modelId="{007FEB52-BAEE-4C02-9B71-AC6FB8C33537}" type="presParOf" srcId="{68ADF3CD-021A-4FD0-B4CC-76B840F7A213}" destId="{63F1E068-635A-4FB5-8F6B-7255218ED667}" srcOrd="0" destOrd="0" presId="urn:microsoft.com/office/officeart/2005/8/layout/chevron2"/>
    <dgm:cxn modelId="{613AADE7-AA01-4604-A482-587B8EF28902}" type="presParOf" srcId="{68ADF3CD-021A-4FD0-B4CC-76B840F7A213}" destId="{5C2A5C5A-BC02-45D0-94D3-E544112A2E70}" srcOrd="1" destOrd="0" presId="urn:microsoft.com/office/officeart/2005/8/layout/chevron2"/>
    <dgm:cxn modelId="{6539D6F3-6DAE-40B8-8DA2-5F0123140FAB}" type="presParOf" srcId="{8A6AC63F-0B56-4F26-8AFB-0C1BAF7554E0}" destId="{A4B9012E-3871-4A22-99C9-1A2086702CA6}" srcOrd="5" destOrd="0" presId="urn:microsoft.com/office/officeart/2005/8/layout/chevron2"/>
    <dgm:cxn modelId="{88ABB5D6-0912-4725-94F3-B9A9BF22EED4}" type="presParOf" srcId="{8A6AC63F-0B56-4F26-8AFB-0C1BAF7554E0}" destId="{240D9463-F292-4B68-B75F-56FEAF51A2BD}" srcOrd="6" destOrd="0" presId="urn:microsoft.com/office/officeart/2005/8/layout/chevron2"/>
    <dgm:cxn modelId="{113D5584-FCBA-44CD-B345-519853CE4DC9}" type="presParOf" srcId="{240D9463-F292-4B68-B75F-56FEAF51A2BD}" destId="{F5B85527-BE1D-4436-854D-A4B41FDC79E1}" srcOrd="0" destOrd="0" presId="urn:microsoft.com/office/officeart/2005/8/layout/chevron2"/>
    <dgm:cxn modelId="{B6FDEA29-2780-43DF-A74A-1ACAD6E15526}" type="presParOf" srcId="{240D9463-F292-4B68-B75F-56FEAF51A2BD}" destId="{18B13843-F3B5-407A-9C37-70E07C0B202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361D0-4326-4195-AEA8-8D9834DF9811}">
      <dsp:nvSpPr>
        <dsp:cNvPr id="0" name=""/>
        <dsp:cNvSpPr/>
      </dsp:nvSpPr>
      <dsp:spPr>
        <a:xfrm>
          <a:off x="-5993720" y="-917151"/>
          <a:ext cx="7135184" cy="7135184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EF740-D474-41B1-90E0-DC4BFC3648FF}">
      <dsp:nvSpPr>
        <dsp:cNvPr id="0" name=""/>
        <dsp:cNvSpPr/>
      </dsp:nvSpPr>
      <dsp:spPr>
        <a:xfrm>
          <a:off x="498833" y="331199"/>
          <a:ext cx="7650257" cy="662822"/>
        </a:xfrm>
        <a:prstGeom prst="rect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15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PhD Public Health</a:t>
          </a:r>
        </a:p>
      </dsp:txBody>
      <dsp:txXfrm>
        <a:off x="498833" y="331199"/>
        <a:ext cx="7650257" cy="662822"/>
      </dsp:txXfrm>
    </dsp:sp>
    <dsp:sp modelId="{F798E8E8-24C2-41FB-89AA-2564A3F4DD75}">
      <dsp:nvSpPr>
        <dsp:cNvPr id="0" name=""/>
        <dsp:cNvSpPr/>
      </dsp:nvSpPr>
      <dsp:spPr>
        <a:xfrm>
          <a:off x="84569" y="248346"/>
          <a:ext cx="828527" cy="8285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3E290-20B7-4732-BB6C-3FDF7232C458}">
      <dsp:nvSpPr>
        <dsp:cNvPr id="0" name=""/>
        <dsp:cNvSpPr/>
      </dsp:nvSpPr>
      <dsp:spPr>
        <a:xfrm>
          <a:off x="973792" y="1325114"/>
          <a:ext cx="7175298" cy="662822"/>
        </a:xfrm>
        <a:prstGeom prst="rect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15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MMedSc</a:t>
          </a:r>
          <a:r>
            <a:rPr lang="en-US" sz="2300" kern="1200" dirty="0"/>
            <a:t> Medical Informatics</a:t>
          </a:r>
        </a:p>
      </dsp:txBody>
      <dsp:txXfrm>
        <a:off x="973792" y="1325114"/>
        <a:ext cx="7175298" cy="662822"/>
      </dsp:txXfrm>
    </dsp:sp>
    <dsp:sp modelId="{712D9974-2334-4554-B6FC-8AD9A4A4738B}">
      <dsp:nvSpPr>
        <dsp:cNvPr id="0" name=""/>
        <dsp:cNvSpPr/>
      </dsp:nvSpPr>
      <dsp:spPr>
        <a:xfrm>
          <a:off x="559528" y="1242261"/>
          <a:ext cx="828527" cy="8285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0378D-2731-416B-A73E-7F2E8FB9B8C5}">
      <dsp:nvSpPr>
        <dsp:cNvPr id="0" name=""/>
        <dsp:cNvSpPr/>
      </dsp:nvSpPr>
      <dsp:spPr>
        <a:xfrm>
          <a:off x="1119566" y="2319029"/>
          <a:ext cx="7029524" cy="662822"/>
        </a:xfrm>
        <a:prstGeom prst="rect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15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BCom </a:t>
          </a:r>
          <a:r>
            <a:rPr lang="en-US" sz="2300" kern="1200" dirty="0" err="1"/>
            <a:t>Honours</a:t>
          </a:r>
          <a:r>
            <a:rPr lang="en-US" sz="2300" kern="1200" dirty="0"/>
            <a:t> Information Systems and Technology</a:t>
          </a:r>
        </a:p>
      </dsp:txBody>
      <dsp:txXfrm>
        <a:off x="1119566" y="2319029"/>
        <a:ext cx="7029524" cy="662822"/>
      </dsp:txXfrm>
    </dsp:sp>
    <dsp:sp modelId="{8869B49C-1261-4C29-A996-2F0F0603FFAF}">
      <dsp:nvSpPr>
        <dsp:cNvPr id="0" name=""/>
        <dsp:cNvSpPr/>
      </dsp:nvSpPr>
      <dsp:spPr>
        <a:xfrm>
          <a:off x="705302" y="2236176"/>
          <a:ext cx="828527" cy="8285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6A1C-AAFC-4E8E-9955-38BC03218D5C}">
      <dsp:nvSpPr>
        <dsp:cNvPr id="0" name=""/>
        <dsp:cNvSpPr/>
      </dsp:nvSpPr>
      <dsp:spPr>
        <a:xfrm>
          <a:off x="973792" y="3312944"/>
          <a:ext cx="7175298" cy="662822"/>
        </a:xfrm>
        <a:prstGeom prst="rect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15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BSc Computer Science and Information Technology</a:t>
          </a:r>
        </a:p>
      </dsp:txBody>
      <dsp:txXfrm>
        <a:off x="973792" y="3312944"/>
        <a:ext cx="7175298" cy="662822"/>
      </dsp:txXfrm>
    </dsp:sp>
    <dsp:sp modelId="{4617B480-453C-4B98-9FE8-293E4F1FCDB8}">
      <dsp:nvSpPr>
        <dsp:cNvPr id="0" name=""/>
        <dsp:cNvSpPr/>
      </dsp:nvSpPr>
      <dsp:spPr>
        <a:xfrm>
          <a:off x="559528" y="3230091"/>
          <a:ext cx="828527" cy="8285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E2915-9AA6-43A5-8FBC-4F9767C40029}">
      <dsp:nvSpPr>
        <dsp:cNvPr id="0" name=""/>
        <dsp:cNvSpPr/>
      </dsp:nvSpPr>
      <dsp:spPr>
        <a:xfrm>
          <a:off x="498833" y="4306859"/>
          <a:ext cx="7650257" cy="662822"/>
        </a:xfrm>
        <a:prstGeom prst="rect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15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Primary School, High School, to Matric</a:t>
          </a:r>
        </a:p>
      </dsp:txBody>
      <dsp:txXfrm>
        <a:off x="498833" y="4306859"/>
        <a:ext cx="7650257" cy="662822"/>
      </dsp:txXfrm>
    </dsp:sp>
    <dsp:sp modelId="{6B3872DA-3DE8-4264-8731-00584ED7BDE0}">
      <dsp:nvSpPr>
        <dsp:cNvPr id="0" name=""/>
        <dsp:cNvSpPr/>
      </dsp:nvSpPr>
      <dsp:spPr>
        <a:xfrm>
          <a:off x="84569" y="4224007"/>
          <a:ext cx="828527" cy="82852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A7E02-EDEA-4391-8623-ED71D3D86A5B}">
      <dsp:nvSpPr>
        <dsp:cNvPr id="0" name=""/>
        <dsp:cNvSpPr/>
      </dsp:nvSpPr>
      <dsp:spPr>
        <a:xfrm>
          <a:off x="1326127" y="0"/>
          <a:ext cx="4982019" cy="4982019"/>
        </a:xfrm>
        <a:prstGeom prst="ellipse">
          <a:avLst/>
        </a:prstGeom>
        <a:solidFill>
          <a:srgbClr val="133B2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Artificial Intelligence</a:t>
          </a:r>
        </a:p>
      </dsp:txBody>
      <dsp:txXfrm>
        <a:off x="2946529" y="249100"/>
        <a:ext cx="1741215" cy="747302"/>
      </dsp:txXfrm>
    </dsp:sp>
    <dsp:sp modelId="{B99B3E6E-C9ED-4265-9B8A-1264830C7E2F}">
      <dsp:nvSpPr>
        <dsp:cNvPr id="0" name=""/>
        <dsp:cNvSpPr/>
      </dsp:nvSpPr>
      <dsp:spPr>
        <a:xfrm>
          <a:off x="1948880" y="1245504"/>
          <a:ext cx="3736514" cy="3736514"/>
        </a:xfrm>
        <a:prstGeom prst="ellipse">
          <a:avLst/>
        </a:prstGeom>
        <a:solidFill>
          <a:srgbClr val="1C58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Machine Learning</a:t>
          </a:r>
        </a:p>
      </dsp:txBody>
      <dsp:txXfrm>
        <a:off x="2946529" y="1479036"/>
        <a:ext cx="1741215" cy="700596"/>
      </dsp:txXfrm>
    </dsp:sp>
    <dsp:sp modelId="{46C2DCB8-ABC5-4F69-B2D8-80A390D2E6F1}">
      <dsp:nvSpPr>
        <dsp:cNvPr id="0" name=""/>
        <dsp:cNvSpPr/>
      </dsp:nvSpPr>
      <dsp:spPr>
        <a:xfrm>
          <a:off x="2571632" y="2491009"/>
          <a:ext cx="2491009" cy="2491009"/>
        </a:xfrm>
        <a:prstGeom prst="ellipse">
          <a:avLst/>
        </a:prstGeom>
        <a:solidFill>
          <a:srgbClr val="7EA4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Deep Learning</a:t>
          </a:r>
        </a:p>
      </dsp:txBody>
      <dsp:txXfrm>
        <a:off x="2936432" y="3113761"/>
        <a:ext cx="1761409" cy="1245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1CF7-62D8-4FAA-8A3C-894575B2EA01}">
      <dsp:nvSpPr>
        <dsp:cNvPr id="0" name=""/>
        <dsp:cNvSpPr/>
      </dsp:nvSpPr>
      <dsp:spPr>
        <a:xfrm rot="5400000">
          <a:off x="-206424" y="206757"/>
          <a:ext cx="1376161" cy="963312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Step 1</a:t>
          </a:r>
        </a:p>
      </dsp:txBody>
      <dsp:txXfrm rot="-5400000">
        <a:off x="1" y="481988"/>
        <a:ext cx="963312" cy="412849"/>
      </dsp:txXfrm>
    </dsp:sp>
    <dsp:sp modelId="{88311846-0148-446B-8DAF-4E5E7DDB41AB}">
      <dsp:nvSpPr>
        <dsp:cNvPr id="0" name=""/>
        <dsp:cNvSpPr/>
      </dsp:nvSpPr>
      <dsp:spPr>
        <a:xfrm rot="5400000">
          <a:off x="4474324" y="-3510677"/>
          <a:ext cx="894504" cy="7916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Kaggle</a:t>
          </a:r>
          <a:r>
            <a:rPr lang="en-US" sz="1800" kern="1200" dirty="0"/>
            <a:t>: Build (train) the model using fast.ai and the chest-</a:t>
          </a:r>
          <a:r>
            <a:rPr lang="en-US" sz="1800" kern="1200" dirty="0" err="1"/>
            <a:t>xray</a:t>
          </a:r>
          <a:r>
            <a:rPr lang="en-US" sz="1800" kern="1200" dirty="0"/>
            <a:t>-pneumonia dataset (train and </a:t>
          </a:r>
          <a:r>
            <a:rPr lang="en-US" sz="1800" kern="1200" dirty="0" err="1"/>
            <a:t>val</a:t>
          </a:r>
          <a:r>
            <a:rPr lang="en-US" sz="1800" kern="1200" dirty="0"/>
            <a:t>). Then, export the PKL file (</a:t>
          </a:r>
          <a:r>
            <a:rPr lang="en-US" sz="1800" b="1" kern="1200" dirty="0" err="1"/>
            <a:t>pneumonia_model.pkl</a:t>
          </a:r>
          <a:r>
            <a:rPr lang="en-US" sz="1800" kern="1200" dirty="0"/>
            <a:t>).</a:t>
          </a:r>
        </a:p>
      </dsp:txBody>
      <dsp:txXfrm rot="-5400000">
        <a:off x="963313" y="44000"/>
        <a:ext cx="7872861" cy="807172"/>
      </dsp:txXfrm>
    </dsp:sp>
    <dsp:sp modelId="{4D189CAC-6429-48CF-B603-1729778CEEE4}">
      <dsp:nvSpPr>
        <dsp:cNvPr id="0" name=""/>
        <dsp:cNvSpPr/>
      </dsp:nvSpPr>
      <dsp:spPr>
        <a:xfrm rot="5400000">
          <a:off x="-206424" y="1437490"/>
          <a:ext cx="1376161" cy="963312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Step 2</a:t>
          </a:r>
        </a:p>
      </dsp:txBody>
      <dsp:txXfrm rot="-5400000">
        <a:off x="1" y="1712721"/>
        <a:ext cx="963312" cy="412849"/>
      </dsp:txXfrm>
    </dsp:sp>
    <dsp:sp modelId="{9590E534-7432-4A2A-921E-CB784B08A97B}">
      <dsp:nvSpPr>
        <dsp:cNvPr id="0" name=""/>
        <dsp:cNvSpPr/>
      </dsp:nvSpPr>
      <dsp:spPr>
        <a:xfrm rot="5400000">
          <a:off x="4474324" y="-2279945"/>
          <a:ext cx="894504" cy="7916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Hugging Face</a:t>
          </a:r>
          <a:r>
            <a:rPr lang="en-US" sz="1800" kern="1200" dirty="0"/>
            <a:t>: Create a Hugging Face space for the app (</a:t>
          </a:r>
          <a:r>
            <a:rPr lang="en-US" sz="1800" b="1" kern="1200" dirty="0"/>
            <a:t>pneumonia-detection-with-fast.ai-and-</a:t>
          </a:r>
          <a:r>
            <a:rPr lang="en-US" sz="1800" b="1" kern="1200" dirty="0" err="1"/>
            <a:t>gradio</a:t>
          </a:r>
          <a:r>
            <a:rPr lang="en-US" sz="1800" kern="1200" dirty="0"/>
            <a:t>).</a:t>
          </a:r>
        </a:p>
      </dsp:txBody>
      <dsp:txXfrm rot="-5400000">
        <a:off x="963313" y="1274732"/>
        <a:ext cx="7872861" cy="807172"/>
      </dsp:txXfrm>
    </dsp:sp>
    <dsp:sp modelId="{63F1E068-635A-4FB5-8F6B-7255218ED667}">
      <dsp:nvSpPr>
        <dsp:cNvPr id="0" name=""/>
        <dsp:cNvSpPr/>
      </dsp:nvSpPr>
      <dsp:spPr>
        <a:xfrm rot="5400000">
          <a:off x="-206424" y="2668222"/>
          <a:ext cx="1376161" cy="963312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Step 3</a:t>
          </a:r>
        </a:p>
      </dsp:txBody>
      <dsp:txXfrm rot="-5400000">
        <a:off x="1" y="2943453"/>
        <a:ext cx="963312" cy="412849"/>
      </dsp:txXfrm>
    </dsp:sp>
    <dsp:sp modelId="{5C2A5C5A-BC02-45D0-94D3-E544112A2E70}">
      <dsp:nvSpPr>
        <dsp:cNvPr id="0" name=""/>
        <dsp:cNvSpPr/>
      </dsp:nvSpPr>
      <dsp:spPr>
        <a:xfrm rot="5400000">
          <a:off x="4474324" y="-1049212"/>
          <a:ext cx="894504" cy="7916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Notepad++</a:t>
          </a:r>
          <a:r>
            <a:rPr lang="en-US" sz="1800" kern="1200" dirty="0"/>
            <a:t>: Write the user interface code (</a:t>
          </a:r>
          <a:r>
            <a:rPr lang="en-US" sz="1800" b="1" kern="1200" dirty="0"/>
            <a:t>app.py</a:t>
          </a:r>
          <a:r>
            <a:rPr lang="en-US" sz="1800" kern="1200" dirty="0"/>
            <a:t>) with </a:t>
          </a:r>
          <a:r>
            <a:rPr lang="en-US" sz="1800" kern="1200" dirty="0" err="1"/>
            <a:t>Gradio</a:t>
          </a:r>
          <a:r>
            <a:rPr lang="en-US" sz="1800" kern="1200" dirty="0"/>
            <a:t> and create the </a:t>
          </a:r>
          <a:r>
            <a:rPr lang="en-US" sz="1800" b="1" kern="1200" dirty="0"/>
            <a:t>requirements.txt</a:t>
          </a:r>
          <a:r>
            <a:rPr lang="en-US" sz="1800" kern="1200" dirty="0"/>
            <a:t> file.  </a:t>
          </a:r>
        </a:p>
      </dsp:txBody>
      <dsp:txXfrm rot="-5400000">
        <a:off x="963313" y="2505465"/>
        <a:ext cx="7872861" cy="807172"/>
      </dsp:txXfrm>
    </dsp:sp>
    <dsp:sp modelId="{F5B85527-BE1D-4436-854D-A4B41FDC79E1}">
      <dsp:nvSpPr>
        <dsp:cNvPr id="0" name=""/>
        <dsp:cNvSpPr/>
      </dsp:nvSpPr>
      <dsp:spPr>
        <a:xfrm rot="5400000">
          <a:off x="-206424" y="3898955"/>
          <a:ext cx="1376161" cy="963312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Step 4</a:t>
          </a:r>
        </a:p>
      </dsp:txBody>
      <dsp:txXfrm rot="-5400000">
        <a:off x="1" y="4174186"/>
        <a:ext cx="963312" cy="412849"/>
      </dsp:txXfrm>
    </dsp:sp>
    <dsp:sp modelId="{18B13843-F3B5-407A-9C37-70E07C0B2020}">
      <dsp:nvSpPr>
        <dsp:cNvPr id="0" name=""/>
        <dsp:cNvSpPr/>
      </dsp:nvSpPr>
      <dsp:spPr>
        <a:xfrm rot="5400000">
          <a:off x="4474324" y="181520"/>
          <a:ext cx="894504" cy="79165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Upload Files via Hugging Face Spaces</a:t>
          </a:r>
          <a:r>
            <a:rPr lang="en-US" sz="1800" kern="1200" dirty="0"/>
            <a:t>: Upload the following files to your Hugging Face space: (1) </a:t>
          </a:r>
          <a:r>
            <a:rPr lang="fr-FR" sz="1800" kern="1200" dirty="0"/>
            <a:t>User interface code (</a:t>
          </a:r>
          <a:r>
            <a:rPr lang="fr-FR" sz="1800" b="1" kern="1200" dirty="0"/>
            <a:t>app.py</a:t>
          </a:r>
          <a:r>
            <a:rPr lang="fr-FR" sz="1800" kern="1200" dirty="0"/>
            <a:t>); (2) </a:t>
          </a:r>
          <a:r>
            <a:rPr lang="en-US" sz="1800" b="1" kern="1200" dirty="0"/>
            <a:t>requirements.txt</a:t>
          </a:r>
          <a:r>
            <a:rPr lang="en-US" sz="1800" kern="1200" dirty="0"/>
            <a:t> file; (3) Example x-ray images from the test set; and (4) PKL file (</a:t>
          </a:r>
          <a:r>
            <a:rPr lang="en-US" sz="1800" b="1" kern="1200" dirty="0" err="1"/>
            <a:t>pneumonia_model.pkl</a:t>
          </a:r>
          <a:r>
            <a:rPr lang="en-US" sz="1800" kern="1200" dirty="0"/>
            <a:t>)</a:t>
          </a:r>
        </a:p>
      </dsp:txBody>
      <dsp:txXfrm rot="-5400000">
        <a:off x="963313" y="3736197"/>
        <a:ext cx="7872861" cy="8071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1CF7-62D8-4FAA-8A3C-894575B2EA01}">
      <dsp:nvSpPr>
        <dsp:cNvPr id="0" name=""/>
        <dsp:cNvSpPr/>
      </dsp:nvSpPr>
      <dsp:spPr>
        <a:xfrm rot="5400000">
          <a:off x="-204613" y="209100"/>
          <a:ext cx="1364091" cy="954864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1</a:t>
          </a:r>
        </a:p>
      </dsp:txBody>
      <dsp:txXfrm rot="-5400000">
        <a:off x="1" y="481918"/>
        <a:ext cx="954864" cy="409227"/>
      </dsp:txXfrm>
    </dsp:sp>
    <dsp:sp modelId="{88311846-0148-446B-8DAF-4E5E7DDB41AB}">
      <dsp:nvSpPr>
        <dsp:cNvPr id="0" name=""/>
        <dsp:cNvSpPr/>
      </dsp:nvSpPr>
      <dsp:spPr>
        <a:xfrm rot="5400000">
          <a:off x="4468942" y="-3509591"/>
          <a:ext cx="886659" cy="79148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The Dataset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Kaggle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1"/>
            </a:rPr>
            <a:t>https://www.kaggle.com/datasets/paultimothymooney/chest-xray-pneumonia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Journal Article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2"/>
            </a:rPr>
            <a:t>https://www.cell.com/cell/fulltext/S0092-8674(18)30154-5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 rot="-5400000">
        <a:off x="954865" y="47769"/>
        <a:ext cx="7871532" cy="800093"/>
      </dsp:txXfrm>
    </dsp:sp>
    <dsp:sp modelId="{4D189CAC-6429-48CF-B603-1729778CEEE4}">
      <dsp:nvSpPr>
        <dsp:cNvPr id="0" name=""/>
        <dsp:cNvSpPr/>
      </dsp:nvSpPr>
      <dsp:spPr>
        <a:xfrm rot="5400000">
          <a:off x="-204613" y="1427905"/>
          <a:ext cx="1364091" cy="954864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2</a:t>
          </a:r>
        </a:p>
      </dsp:txBody>
      <dsp:txXfrm rot="-5400000">
        <a:off x="1" y="1700723"/>
        <a:ext cx="954864" cy="409227"/>
      </dsp:txXfrm>
    </dsp:sp>
    <dsp:sp modelId="{9590E534-7432-4A2A-921E-CB784B08A97B}">
      <dsp:nvSpPr>
        <dsp:cNvPr id="0" name=""/>
        <dsp:cNvSpPr/>
      </dsp:nvSpPr>
      <dsp:spPr>
        <a:xfrm rot="5400000">
          <a:off x="4468942" y="-2290786"/>
          <a:ext cx="886659" cy="79148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Fast.ai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3"/>
            </a:rPr>
            <a:t>https://www.fast.ai/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Book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4"/>
            </a:rPr>
            <a:t>https://github.com/fastai/fastbook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Amazon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5"/>
            </a:rPr>
            <a:t>https://www.amazon.com/Deep-Learning-Coders-fastai-PyTorch/dp/1492045527</a:t>
          </a:r>
          <a:r>
            <a:rPr lang="en-US" sz="1400" kern="1200" dirty="0"/>
            <a:t> </a:t>
          </a:r>
        </a:p>
      </dsp:txBody>
      <dsp:txXfrm rot="-5400000">
        <a:off x="954865" y="1266574"/>
        <a:ext cx="7871532" cy="800093"/>
      </dsp:txXfrm>
    </dsp:sp>
    <dsp:sp modelId="{63F1E068-635A-4FB5-8F6B-7255218ED667}">
      <dsp:nvSpPr>
        <dsp:cNvPr id="0" name=""/>
        <dsp:cNvSpPr/>
      </dsp:nvSpPr>
      <dsp:spPr>
        <a:xfrm rot="5400000">
          <a:off x="-204613" y="2646709"/>
          <a:ext cx="1364091" cy="954864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3</a:t>
          </a:r>
        </a:p>
      </dsp:txBody>
      <dsp:txXfrm rot="-5400000">
        <a:off x="1" y="2919527"/>
        <a:ext cx="954864" cy="409227"/>
      </dsp:txXfrm>
    </dsp:sp>
    <dsp:sp modelId="{5C2A5C5A-BC02-45D0-94D3-E544112A2E70}">
      <dsp:nvSpPr>
        <dsp:cNvPr id="0" name=""/>
        <dsp:cNvSpPr/>
      </dsp:nvSpPr>
      <dsp:spPr>
        <a:xfrm rot="5400000">
          <a:off x="4468942" y="-1071982"/>
          <a:ext cx="886659" cy="79148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 err="1"/>
            <a:t>Gradio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6"/>
            </a:rPr>
            <a:t>https://www.gradio.app/</a:t>
          </a:r>
          <a:r>
            <a:rPr lang="en-US" sz="1400" kern="1200" dirty="0"/>
            <a:t>  </a:t>
          </a:r>
        </a:p>
      </dsp:txBody>
      <dsp:txXfrm rot="-5400000">
        <a:off x="954865" y="2485378"/>
        <a:ext cx="7871532" cy="800093"/>
      </dsp:txXfrm>
    </dsp:sp>
    <dsp:sp modelId="{F5B85527-BE1D-4436-854D-A4B41FDC79E1}">
      <dsp:nvSpPr>
        <dsp:cNvPr id="0" name=""/>
        <dsp:cNvSpPr/>
      </dsp:nvSpPr>
      <dsp:spPr>
        <a:xfrm rot="5400000">
          <a:off x="-204613" y="3865514"/>
          <a:ext cx="1364091" cy="954864"/>
        </a:xfrm>
        <a:prstGeom prst="chevron">
          <a:avLst/>
        </a:prstGeom>
        <a:solidFill>
          <a:srgbClr val="1C5840"/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4</a:t>
          </a:r>
        </a:p>
      </dsp:txBody>
      <dsp:txXfrm rot="-5400000">
        <a:off x="1" y="4138332"/>
        <a:ext cx="954864" cy="409227"/>
      </dsp:txXfrm>
    </dsp:sp>
    <dsp:sp modelId="{18B13843-F3B5-407A-9C37-70E07C0B2020}">
      <dsp:nvSpPr>
        <dsp:cNvPr id="0" name=""/>
        <dsp:cNvSpPr/>
      </dsp:nvSpPr>
      <dsp:spPr>
        <a:xfrm rot="5400000">
          <a:off x="4468942" y="146822"/>
          <a:ext cx="886659" cy="79148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5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Hugging Face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7"/>
            </a:rPr>
            <a:t>https://huggingface.co/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The app from this presentation</a:t>
          </a:r>
          <a:r>
            <a:rPr lang="en-US" sz="1400" kern="1200" dirty="0"/>
            <a:t>: </a:t>
          </a:r>
          <a:r>
            <a:rPr lang="en-US" sz="1400" kern="1200" dirty="0">
              <a:hlinkClick xmlns:r="http://schemas.openxmlformats.org/officeDocument/2006/relationships" r:id="rId8"/>
            </a:rPr>
            <a:t>https://huggingface.co/spaces/Zakia/pneumonia-detection-with-fast.ai-and-gradio</a:t>
          </a:r>
          <a:r>
            <a:rPr lang="en-US" sz="1400" kern="1200" dirty="0"/>
            <a:t> </a:t>
          </a:r>
        </a:p>
      </dsp:txBody>
      <dsp:txXfrm rot="-5400000">
        <a:off x="954865" y="3704183"/>
        <a:ext cx="7871532" cy="800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B1AA-840A-49B9-8E79-5607540D7210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951C1-D562-4AE5-8121-8F81C4513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2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8B1AC-D5E8-4C7A-BC81-CF6217F960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1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6F3E-9DF8-7735-3462-BB0B61CFA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A388-CC45-5411-583D-D6A0263F9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507B5-740D-E0DE-447E-7FD6D3E9A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621AF-8457-8E55-8D94-5D2613C6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2232-FCE0-F004-FF5D-432C348C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A50E-B892-8106-7F16-95EBF55E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8119E-36F0-D035-14BF-ED05E0421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C1D4B-14CF-73D1-C736-632C63BF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B1873-B37F-15C4-ECDE-9FA7D94E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900F-7DD3-6689-F7D3-22F3B197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36691-D880-F00F-4753-24E175C6A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57937-0CD3-7C6D-FC6A-5FFF82C60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80C0A-C2AF-81E1-BE8C-D59FAE69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C46F-C964-E85F-F9B6-272CBAEE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02827-9150-8D9B-CD2B-FADAC940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2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3757-800F-0B46-1385-06C22844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9538-3A2B-354A-98CB-91628CA51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6D47F-1F0A-DFFA-ED25-2D6D9C41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55E3C-56EB-3930-9BF9-334194A4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C456-5D1E-115A-2AF0-F67993BA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885-62FA-4FB5-5A18-BCAFB2EC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F07B6-EE4C-ACD0-C929-57DF4D2B1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3CDB-D8CD-F022-3BC0-50539782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66C14-0B14-8484-C2A8-18AA5D41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9DF1F-3A04-AA42-2D5B-9DEC8E60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860E-C32F-F99C-C226-7CA5A5E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A735-967D-B3D9-6383-000285019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D1B67-3135-F176-17C4-76C12FE00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2E20E-A6BE-79C5-AB05-7D060486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C85F4-95D4-79CA-4AD2-A73B4CED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7BED-CA8E-9720-B447-5782C8F7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9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E03B-D623-743F-D4EE-1D097296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89EDD-B28F-8D39-5329-40D337171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D547C-44CC-D9F1-74CD-ED905B3A4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A28D5-21F1-B130-F2C0-C6013FC30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5357C-BBB9-51D0-1D93-73E06E001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C75E7-AA3A-4198-14FD-0A7F165C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2510D-F913-67A6-20B5-9AA7DB2D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F25E2-F393-10B4-EC60-AEC1C041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6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7E12-BD78-AFD7-5AEF-23C919C5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6CD9E-CA92-91B1-D19B-694D959C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C3FEF-7C89-DBFE-2266-3D24A86F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D4F34-275E-B073-C9F2-2767615E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37E71-3225-8257-4E10-FDC3C6B5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07C51-2841-0F0D-30F8-B4BBBE16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4D666-9789-0C0B-D906-3162F190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2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8687-2617-23C7-F34A-C16C9284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98FBC-532D-2BBD-6003-65245D2D0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58CC9-ECE0-5F98-3E7D-FD7732C7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B96F-5AA9-EAE6-DAE6-A2CDAF20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B7347-5A51-4ADA-CF24-E63BFF77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EEFAA-4E91-A861-BBB6-7BE3AFF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3C9B-B4ED-832F-E914-980CCDE4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98109-BFBF-D8C0-DC6A-E60CE2000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E00D-A927-E5A7-DDEA-F9F2FC58E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8A55D-01B7-3752-53B2-F8A01DDD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3F0DD-AAA3-38EE-A167-4D81C940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109A9-DF2E-3C6F-A239-C0EBB6A8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6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F20BE-89B2-2D00-BCBB-2B3AC2FA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40B0-C21D-2B27-503F-CC2459BB7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5A553-650C-459F-5F61-3DA4B2871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E7E9E-2F90-4C30-9446-C6F75B70C9B8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5C396-7F9A-5C86-69DE-205A851B1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9B52B-BADC-C6A4-8BD3-70BE1E312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1ACC9-8FFD-428E-822F-4865FBDC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5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3.png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3.png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yoclinic.org/diseases-conditions/pneumonia/symptoms-causes/syc-20354204" TargetMode="Externa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pneumonia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urworldindata.org/pneumonia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28">
            <a:extLst>
              <a:ext uri="{FF2B5EF4-FFF2-40B4-BE49-F238E27FC236}">
                <a16:creationId xmlns:a16="http://schemas.microsoft.com/office/drawing/2014/main" id="{5A92BC41-5AE1-432E-87C7-12BF9E03D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928" y="476778"/>
            <a:ext cx="11238937" cy="4055419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Connector 130">
            <a:extLst>
              <a:ext uri="{FF2B5EF4-FFF2-40B4-BE49-F238E27FC236}">
                <a16:creationId xmlns:a16="http://schemas.microsoft.com/office/drawing/2014/main" id="{DC0E1208-0B30-4396-AE7C-AEBFFAEE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60992" y="3286755"/>
            <a:ext cx="5699525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32">
            <a:extLst>
              <a:ext uri="{FF2B5EF4-FFF2-40B4-BE49-F238E27FC236}">
                <a16:creationId xmlns:a16="http://schemas.microsoft.com/office/drawing/2014/main" id="{B9FDE7D2-7C37-4E5A-A0BF-BF256862A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34">
            <a:extLst>
              <a:ext uri="{FF2B5EF4-FFF2-40B4-BE49-F238E27FC236}">
                <a16:creationId xmlns:a16="http://schemas.microsoft.com/office/drawing/2014/main" id="{CF0922E7-072F-4229-9D99-786648A6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8416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36">
            <a:extLst>
              <a:ext uri="{FF2B5EF4-FFF2-40B4-BE49-F238E27FC236}">
                <a16:creationId xmlns:a16="http://schemas.microsoft.com/office/drawing/2014/main" id="{673E8351-1F3E-4319-AB9D-3FBA7CCDC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344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BA5748E-5666-4D48-90D4-819E91CD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4272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6E521F-5A23-2391-3D58-0D4A819FC7F9}"/>
              </a:ext>
            </a:extLst>
          </p:cNvPr>
          <p:cNvSpPr/>
          <p:nvPr/>
        </p:nvSpPr>
        <p:spPr>
          <a:xfrm>
            <a:off x="467810" y="457199"/>
            <a:ext cx="11257000" cy="4072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A57FE8-1C72-9A6D-497B-0EB4787AE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26" y="457200"/>
            <a:ext cx="11238936" cy="222352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and Deploying a Pneumonia Detection Model with Fast.ai and </a:t>
            </a:r>
            <a:r>
              <a:rPr lang="en-US" sz="4400" b="1" dirty="0" err="1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Gradio</a:t>
            </a:r>
            <a:endParaRPr lang="en-US" sz="4400" b="1" dirty="0">
              <a:solidFill>
                <a:srgbClr val="1C58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56D719-1184-181B-D463-9724EC213B7E}"/>
              </a:ext>
            </a:extLst>
          </p:cNvPr>
          <p:cNvGrpSpPr/>
          <p:nvPr/>
        </p:nvGrpSpPr>
        <p:grpSpPr>
          <a:xfrm>
            <a:off x="467810" y="4700016"/>
            <a:ext cx="2679192" cy="1700785"/>
            <a:chOff x="485171" y="4695984"/>
            <a:chExt cx="2679192" cy="17007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582A99-4E30-E2B1-4B01-26869B416364}"/>
                </a:ext>
              </a:extLst>
            </p:cNvPr>
            <p:cNvSpPr/>
            <p:nvPr/>
          </p:nvSpPr>
          <p:spPr>
            <a:xfrm>
              <a:off x="485171" y="4695984"/>
              <a:ext cx="2679192" cy="1700785"/>
            </a:xfrm>
            <a:prstGeom prst="rect">
              <a:avLst/>
            </a:pr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Artificial Intelligence with solid fill">
              <a:extLst>
                <a:ext uri="{FF2B5EF4-FFF2-40B4-BE49-F238E27FC236}">
                  <a16:creationId xmlns:a16="http://schemas.microsoft.com/office/drawing/2014/main" id="{CB564C4E-7256-928A-42EC-1366DB937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313" y="4815485"/>
              <a:ext cx="1465081" cy="146508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53BA69-C8A2-BCC3-3D8B-3250E9C37BC8}"/>
              </a:ext>
            </a:extLst>
          </p:cNvPr>
          <p:cNvGrpSpPr/>
          <p:nvPr/>
        </p:nvGrpSpPr>
        <p:grpSpPr>
          <a:xfrm>
            <a:off x="9064248" y="4697570"/>
            <a:ext cx="2679192" cy="1703232"/>
            <a:chOff x="9041892" y="4697570"/>
            <a:chExt cx="2679192" cy="17032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4AE690-3AF7-F5D4-04B3-CC9FD3CB34F1}"/>
                </a:ext>
              </a:extLst>
            </p:cNvPr>
            <p:cNvSpPr/>
            <p:nvPr/>
          </p:nvSpPr>
          <p:spPr>
            <a:xfrm>
              <a:off x="9041892" y="4700016"/>
              <a:ext cx="2679192" cy="1700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B9E4E1-EBCD-FD05-9611-BD4C6399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0" t="14499" r="12637" b="16084"/>
            <a:stretch/>
          </p:blipFill>
          <p:spPr>
            <a:xfrm>
              <a:off x="9086792" y="4697570"/>
              <a:ext cx="2548893" cy="1703232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4913159-49E7-C542-BAF8-44AEAC18AC00}"/>
              </a:ext>
            </a:extLst>
          </p:cNvPr>
          <p:cNvSpPr/>
          <p:nvPr/>
        </p:nvSpPr>
        <p:spPr>
          <a:xfrm>
            <a:off x="460091" y="2810482"/>
            <a:ext cx="11276231" cy="1720682"/>
          </a:xfrm>
          <a:prstGeom prst="rect">
            <a:avLst/>
          </a:prstGeom>
          <a:solidFill>
            <a:srgbClr val="1C5840"/>
          </a:solidFill>
          <a:ln>
            <a:solidFill>
              <a:srgbClr val="1C5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00BF20-1C53-C4CF-B406-4B4A74C7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01" y="2804384"/>
            <a:ext cx="11274588" cy="172536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Dr Zakia Salod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Coastlands Umhlanga Hotel &amp; Convention Centre, Umhlanga, Durban, South Africa</a:t>
            </a:r>
          </a:p>
          <a:p>
            <a:r>
              <a:rPr lang="en-US" sz="1800" dirty="0">
                <a:solidFill>
                  <a:schemeClr val="bg1"/>
                </a:solidFill>
              </a:rPr>
              <a:t>20 July 2024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CE6AD0-51CE-4385-AD62-F7A8DAD6789C}"/>
              </a:ext>
            </a:extLst>
          </p:cNvPr>
          <p:cNvGrpSpPr/>
          <p:nvPr/>
        </p:nvGrpSpPr>
        <p:grpSpPr>
          <a:xfrm>
            <a:off x="6186348" y="4700016"/>
            <a:ext cx="2684195" cy="1700785"/>
            <a:chOff x="6186348" y="4700016"/>
            <a:chExt cx="2684195" cy="1700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9A16C1-E6AE-E735-C18B-35EAB7366CCC}"/>
                </a:ext>
              </a:extLst>
            </p:cNvPr>
            <p:cNvSpPr/>
            <p:nvPr/>
          </p:nvSpPr>
          <p:spPr>
            <a:xfrm>
              <a:off x="6186348" y="4700016"/>
              <a:ext cx="2679192" cy="1700785"/>
            </a:xfrm>
            <a:prstGeom prst="rect">
              <a:avLst/>
            </a:pr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C9A2F68-4E8C-2325-5B42-94DB6F46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04978" y="5069849"/>
              <a:ext cx="2665565" cy="103373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E5F984-D338-0209-F00C-4A01F7CCF6F1}"/>
              </a:ext>
            </a:extLst>
          </p:cNvPr>
          <p:cNvGrpSpPr/>
          <p:nvPr/>
        </p:nvGrpSpPr>
        <p:grpSpPr>
          <a:xfrm>
            <a:off x="3327079" y="4700016"/>
            <a:ext cx="2679192" cy="1747719"/>
            <a:chOff x="3327079" y="4700016"/>
            <a:chExt cx="2679192" cy="17477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8C7B6D-4370-86AC-CF30-47D42E5B8795}"/>
                </a:ext>
              </a:extLst>
            </p:cNvPr>
            <p:cNvSpPr/>
            <p:nvPr/>
          </p:nvSpPr>
          <p:spPr>
            <a:xfrm>
              <a:off x="3327079" y="4700016"/>
              <a:ext cx="2679192" cy="1700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22068CA-A92E-E589-7F61-F5E81055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5" t="13023" r="14524" b="13865"/>
            <a:stretch/>
          </p:blipFill>
          <p:spPr>
            <a:xfrm>
              <a:off x="3967480" y="4713696"/>
              <a:ext cx="1325880" cy="173403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6BB2BD-A6FC-14A4-1742-1B4253EB8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214" t="28333" r="1176" b="21275"/>
          <a:stretch/>
        </p:blipFill>
        <p:spPr>
          <a:xfrm>
            <a:off x="467143" y="2808199"/>
            <a:ext cx="1651217" cy="1721551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2D26D-315F-3494-59B9-D2CB2B391A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399" t="34561" r="28560" b="13295"/>
          <a:stretch/>
        </p:blipFill>
        <p:spPr>
          <a:xfrm>
            <a:off x="9947967" y="2838196"/>
            <a:ext cx="1715713" cy="1714843"/>
          </a:xfrm>
          <a:custGeom>
            <a:avLst/>
            <a:gdLst>
              <a:gd name="connsiteX0" fmla="*/ 0 w 1715713"/>
              <a:gd name="connsiteY0" fmla="*/ 285813 h 1714843"/>
              <a:gd name="connsiteX1" fmla="*/ 285813 w 1715713"/>
              <a:gd name="connsiteY1" fmla="*/ 0 h 1714843"/>
              <a:gd name="connsiteX2" fmla="*/ 869297 w 1715713"/>
              <a:gd name="connsiteY2" fmla="*/ 0 h 1714843"/>
              <a:gd name="connsiteX3" fmla="*/ 1429900 w 1715713"/>
              <a:gd name="connsiteY3" fmla="*/ 0 h 1714843"/>
              <a:gd name="connsiteX4" fmla="*/ 1715713 w 1715713"/>
              <a:gd name="connsiteY4" fmla="*/ 285813 h 1714843"/>
              <a:gd name="connsiteX5" fmla="*/ 1715713 w 1715713"/>
              <a:gd name="connsiteY5" fmla="*/ 845989 h 1714843"/>
              <a:gd name="connsiteX6" fmla="*/ 1715713 w 1715713"/>
              <a:gd name="connsiteY6" fmla="*/ 1429030 h 1714843"/>
              <a:gd name="connsiteX7" fmla="*/ 1429900 w 1715713"/>
              <a:gd name="connsiteY7" fmla="*/ 1714843 h 1714843"/>
              <a:gd name="connsiteX8" fmla="*/ 846416 w 1715713"/>
              <a:gd name="connsiteY8" fmla="*/ 1714843 h 1714843"/>
              <a:gd name="connsiteX9" fmla="*/ 285813 w 1715713"/>
              <a:gd name="connsiteY9" fmla="*/ 1714843 h 1714843"/>
              <a:gd name="connsiteX10" fmla="*/ 0 w 1715713"/>
              <a:gd name="connsiteY10" fmla="*/ 1429030 h 1714843"/>
              <a:gd name="connsiteX11" fmla="*/ 0 w 1715713"/>
              <a:gd name="connsiteY11" fmla="*/ 868854 h 1714843"/>
              <a:gd name="connsiteX12" fmla="*/ 0 w 1715713"/>
              <a:gd name="connsiteY12" fmla="*/ 285813 h 171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5713" h="1714843" fill="none" extrusionOk="0">
                <a:moveTo>
                  <a:pt x="0" y="285813"/>
                </a:moveTo>
                <a:cubicBezTo>
                  <a:pt x="42696" y="146758"/>
                  <a:pt x="128677" y="4205"/>
                  <a:pt x="285813" y="0"/>
                </a:cubicBezTo>
                <a:cubicBezTo>
                  <a:pt x="493841" y="-7001"/>
                  <a:pt x="719464" y="26162"/>
                  <a:pt x="869297" y="0"/>
                </a:cubicBezTo>
                <a:cubicBezTo>
                  <a:pt x="1019130" y="-26162"/>
                  <a:pt x="1269095" y="3686"/>
                  <a:pt x="1429900" y="0"/>
                </a:cubicBezTo>
                <a:cubicBezTo>
                  <a:pt x="1588619" y="3403"/>
                  <a:pt x="1754892" y="143148"/>
                  <a:pt x="1715713" y="285813"/>
                </a:cubicBezTo>
                <a:cubicBezTo>
                  <a:pt x="1782265" y="491910"/>
                  <a:pt x="1703871" y="613815"/>
                  <a:pt x="1715713" y="845989"/>
                </a:cubicBezTo>
                <a:cubicBezTo>
                  <a:pt x="1727555" y="1078163"/>
                  <a:pt x="1646152" y="1189343"/>
                  <a:pt x="1715713" y="1429030"/>
                </a:cubicBezTo>
                <a:cubicBezTo>
                  <a:pt x="1739089" y="1557782"/>
                  <a:pt x="1542705" y="1704058"/>
                  <a:pt x="1429900" y="1714843"/>
                </a:cubicBezTo>
                <a:cubicBezTo>
                  <a:pt x="1240047" y="1762128"/>
                  <a:pt x="1064323" y="1683145"/>
                  <a:pt x="846416" y="1714843"/>
                </a:cubicBezTo>
                <a:cubicBezTo>
                  <a:pt x="628509" y="1746541"/>
                  <a:pt x="530514" y="1653632"/>
                  <a:pt x="285813" y="1714843"/>
                </a:cubicBezTo>
                <a:cubicBezTo>
                  <a:pt x="143644" y="1726047"/>
                  <a:pt x="27363" y="1622613"/>
                  <a:pt x="0" y="1429030"/>
                </a:cubicBezTo>
                <a:cubicBezTo>
                  <a:pt x="-26771" y="1159805"/>
                  <a:pt x="49521" y="1124508"/>
                  <a:pt x="0" y="868854"/>
                </a:cubicBezTo>
                <a:cubicBezTo>
                  <a:pt x="-49521" y="613200"/>
                  <a:pt x="65313" y="439001"/>
                  <a:pt x="0" y="285813"/>
                </a:cubicBezTo>
                <a:close/>
              </a:path>
              <a:path w="1715713" h="1714843" stroke="0" extrusionOk="0">
                <a:moveTo>
                  <a:pt x="0" y="285813"/>
                </a:moveTo>
                <a:cubicBezTo>
                  <a:pt x="-7022" y="139625"/>
                  <a:pt x="112460" y="23388"/>
                  <a:pt x="285813" y="0"/>
                </a:cubicBezTo>
                <a:cubicBezTo>
                  <a:pt x="494839" y="-2860"/>
                  <a:pt x="621212" y="34833"/>
                  <a:pt x="857857" y="0"/>
                </a:cubicBezTo>
                <a:cubicBezTo>
                  <a:pt x="1094502" y="-34833"/>
                  <a:pt x="1309988" y="53287"/>
                  <a:pt x="1429900" y="0"/>
                </a:cubicBezTo>
                <a:cubicBezTo>
                  <a:pt x="1591168" y="8222"/>
                  <a:pt x="1738459" y="156449"/>
                  <a:pt x="1715713" y="285813"/>
                </a:cubicBezTo>
                <a:cubicBezTo>
                  <a:pt x="1774963" y="409979"/>
                  <a:pt x="1669261" y="695114"/>
                  <a:pt x="1715713" y="868854"/>
                </a:cubicBezTo>
                <a:cubicBezTo>
                  <a:pt x="1762165" y="1042594"/>
                  <a:pt x="1678059" y="1223269"/>
                  <a:pt x="1715713" y="1429030"/>
                </a:cubicBezTo>
                <a:cubicBezTo>
                  <a:pt x="1712709" y="1619587"/>
                  <a:pt x="1578964" y="1695919"/>
                  <a:pt x="1429900" y="1714843"/>
                </a:cubicBezTo>
                <a:cubicBezTo>
                  <a:pt x="1285684" y="1731474"/>
                  <a:pt x="1033394" y="1705635"/>
                  <a:pt x="869297" y="1714843"/>
                </a:cubicBezTo>
                <a:cubicBezTo>
                  <a:pt x="705200" y="1724051"/>
                  <a:pt x="416000" y="1651793"/>
                  <a:pt x="285813" y="1714843"/>
                </a:cubicBezTo>
                <a:cubicBezTo>
                  <a:pt x="146316" y="1728477"/>
                  <a:pt x="7512" y="1606741"/>
                  <a:pt x="0" y="1429030"/>
                </a:cubicBezTo>
                <a:cubicBezTo>
                  <a:pt x="-10697" y="1132931"/>
                  <a:pt x="56022" y="1103458"/>
                  <a:pt x="0" y="834557"/>
                </a:cubicBezTo>
                <a:cubicBezTo>
                  <a:pt x="-56022" y="565656"/>
                  <a:pt x="55271" y="422822"/>
                  <a:pt x="0" y="285813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39241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for Pneumonia Detection:</a:t>
            </a:r>
          </a:p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Four (4) Step Process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C11F72-34FE-9B79-ED2E-90E38F7EF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807871"/>
              </p:ext>
            </p:extLst>
          </p:nvPr>
        </p:nvGraphicFramePr>
        <p:xfrm>
          <a:off x="1859280" y="1233386"/>
          <a:ext cx="8879840" cy="506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phic 8">
            <a:extLst>
              <a:ext uri="{FF2B5EF4-FFF2-40B4-BE49-F238E27FC236}">
                <a16:creationId xmlns:a16="http://schemas.microsoft.com/office/drawing/2014/main" id="{D9433E7C-8957-1430-13BA-5E8BA1762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59" y="1518929"/>
            <a:ext cx="1432616" cy="5555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76CA82A-4BE1-A38F-32C9-1AD3011D32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18698" r="12637" b="54387"/>
          <a:stretch/>
        </p:blipFill>
        <p:spPr>
          <a:xfrm>
            <a:off x="59062" y="5049084"/>
            <a:ext cx="1707415" cy="555585"/>
          </a:xfrm>
          <a:prstGeom prst="rect">
            <a:avLst/>
          </a:prstGeom>
        </p:spPr>
      </p:pic>
      <p:pic>
        <p:nvPicPr>
          <p:cNvPr id="14" name="Graphic 11">
            <a:extLst>
              <a:ext uri="{FF2B5EF4-FFF2-40B4-BE49-F238E27FC236}">
                <a16:creationId xmlns:a16="http://schemas.microsoft.com/office/drawing/2014/main" id="{F98A3E15-ED45-67C4-647C-918AA349E6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13023" r="14524" b="13865"/>
          <a:stretch/>
        </p:blipFill>
        <p:spPr>
          <a:xfrm>
            <a:off x="10795000" y="1233386"/>
            <a:ext cx="929640" cy="1215820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D8228281-369A-EE73-6A7D-1EAF12A417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49961" r="16613" b="20657"/>
          <a:stretch/>
        </p:blipFill>
        <p:spPr>
          <a:xfrm>
            <a:off x="10795000" y="3921323"/>
            <a:ext cx="1379219" cy="430174"/>
          </a:xfrm>
          <a:prstGeom prst="rect">
            <a:avLst/>
          </a:prstGeom>
        </p:spPr>
      </p:pic>
      <p:pic>
        <p:nvPicPr>
          <p:cNvPr id="17" name="Picture 16" descr="A chameleon holding a pencil&#10;&#10;Description automatically generated">
            <a:extLst>
              <a:ext uri="{FF2B5EF4-FFF2-40B4-BE49-F238E27FC236}">
                <a16:creationId xmlns:a16="http://schemas.microsoft.com/office/drawing/2014/main" id="{2E776B0A-E3EB-CFB6-4F90-2FB14B9C0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9" y="3668175"/>
            <a:ext cx="1358091" cy="1177764"/>
          </a:xfrm>
          <a:prstGeom prst="rect">
            <a:avLst/>
          </a:prstGeom>
        </p:spPr>
      </p:pic>
      <p:pic>
        <p:nvPicPr>
          <p:cNvPr id="18" name="Graphic 12">
            <a:extLst>
              <a:ext uri="{FF2B5EF4-FFF2-40B4-BE49-F238E27FC236}">
                <a16:creationId xmlns:a16="http://schemas.microsoft.com/office/drawing/2014/main" id="{43ADCA45-1632-E95C-DDB2-473A8FBD43A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18698" r="12637" b="54387"/>
          <a:stretch/>
        </p:blipFill>
        <p:spPr>
          <a:xfrm>
            <a:off x="20320" y="2686850"/>
            <a:ext cx="1707415" cy="5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Quiz Time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6C1B4-9617-E5BE-8075-C570EF69E03D}"/>
              </a:ext>
            </a:extLst>
          </p:cNvPr>
          <p:cNvSpPr/>
          <p:nvPr/>
        </p:nvSpPr>
        <p:spPr>
          <a:xfrm>
            <a:off x="0" y="1253331"/>
            <a:ext cx="12192000" cy="5108350"/>
          </a:xfrm>
          <a:prstGeom prst="rect">
            <a:avLst/>
          </a:prstGeom>
          <a:solidFill>
            <a:srgbClr val="1C5840"/>
          </a:solidFill>
          <a:ln>
            <a:solidFill>
              <a:srgbClr val="1C58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ight bulb with a question mark&#10;&#10;Description automatically generated">
            <a:extLst>
              <a:ext uri="{FF2B5EF4-FFF2-40B4-BE49-F238E27FC236}">
                <a16:creationId xmlns:a16="http://schemas.microsoft.com/office/drawing/2014/main" id="{4759A531-554E-8AB2-4FB1-12C47A3AC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95" y="1341120"/>
            <a:ext cx="3374649" cy="33308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BD48AD-2C13-17E9-A98B-674854E70145}"/>
              </a:ext>
            </a:extLst>
          </p:cNvPr>
          <p:cNvSpPr txBox="1"/>
          <p:nvPr/>
        </p:nvSpPr>
        <p:spPr>
          <a:xfrm>
            <a:off x="904240" y="4644356"/>
            <a:ext cx="10327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Get Ready to Test What You’ve Learned!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Scan the QR Code or Enter the PIN on Kahoot.it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QR Code &amp; PIN will be Displayed On-Screen Shortly</a:t>
            </a:r>
          </a:p>
        </p:txBody>
      </p:sp>
    </p:spTree>
    <p:extLst>
      <p:ext uri="{BB962C8B-B14F-4D97-AF65-F5344CB8AC3E}">
        <p14:creationId xmlns:p14="http://schemas.microsoft.com/office/powerpoint/2010/main" val="333602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C11F72-34FE-9B79-ED2E-90E38F7EF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864400"/>
              </p:ext>
            </p:extLst>
          </p:nvPr>
        </p:nvGraphicFramePr>
        <p:xfrm>
          <a:off x="1859280" y="1272932"/>
          <a:ext cx="8869680" cy="5029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phic 8">
            <a:extLst>
              <a:ext uri="{FF2B5EF4-FFF2-40B4-BE49-F238E27FC236}">
                <a16:creationId xmlns:a16="http://schemas.microsoft.com/office/drawing/2014/main" id="{D9433E7C-8957-1430-13BA-5E8BA1762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59" y="1518929"/>
            <a:ext cx="1432616" cy="5555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76CA82A-4BE1-A38F-32C9-1AD3011D32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18698" r="12637" b="54387"/>
          <a:stretch/>
        </p:blipFill>
        <p:spPr>
          <a:xfrm>
            <a:off x="59062" y="5049084"/>
            <a:ext cx="1707415" cy="555585"/>
          </a:xfrm>
          <a:prstGeom prst="rect">
            <a:avLst/>
          </a:prstGeom>
        </p:spPr>
      </p:pic>
      <p:pic>
        <p:nvPicPr>
          <p:cNvPr id="14" name="Graphic 11">
            <a:extLst>
              <a:ext uri="{FF2B5EF4-FFF2-40B4-BE49-F238E27FC236}">
                <a16:creationId xmlns:a16="http://schemas.microsoft.com/office/drawing/2014/main" id="{F98A3E15-ED45-67C4-647C-918AA349E6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13023" r="14524" b="13865"/>
          <a:stretch/>
        </p:blipFill>
        <p:spPr>
          <a:xfrm>
            <a:off x="372018" y="2455375"/>
            <a:ext cx="929640" cy="1215820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D8228281-369A-EE73-6A7D-1EAF12A417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49961" r="16613" b="20657"/>
          <a:stretch/>
        </p:blipFill>
        <p:spPr>
          <a:xfrm>
            <a:off x="240031" y="4052057"/>
            <a:ext cx="1379219" cy="4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5167DD-0376-AA6B-05CF-D16EA7A567BE}"/>
              </a:ext>
            </a:extLst>
          </p:cNvPr>
          <p:cNvSpPr/>
          <p:nvPr/>
        </p:nvSpPr>
        <p:spPr>
          <a:xfrm>
            <a:off x="0" y="1253331"/>
            <a:ext cx="12192000" cy="5108350"/>
          </a:xfrm>
          <a:prstGeom prst="rect">
            <a:avLst/>
          </a:prstGeom>
          <a:solidFill>
            <a:srgbClr val="1C5840"/>
          </a:solidFill>
          <a:ln>
            <a:solidFill>
              <a:srgbClr val="1C58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3807E-55B3-F485-FF5D-CF12D8966BE2}"/>
              </a:ext>
            </a:extLst>
          </p:cNvPr>
          <p:cNvSpPr txBox="1"/>
          <p:nvPr/>
        </p:nvSpPr>
        <p:spPr>
          <a:xfrm>
            <a:off x="685532" y="3160996"/>
            <a:ext cx="10500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https://github.com/ZakiaSalod/pneumonia-detection-with-fast.ai-and-gradio </a:t>
            </a:r>
          </a:p>
        </p:txBody>
      </p:sp>
    </p:spTree>
    <p:extLst>
      <p:ext uri="{BB962C8B-B14F-4D97-AF65-F5344CB8AC3E}">
        <p14:creationId xmlns:p14="http://schemas.microsoft.com/office/powerpoint/2010/main" val="26545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28">
            <a:extLst>
              <a:ext uri="{FF2B5EF4-FFF2-40B4-BE49-F238E27FC236}">
                <a16:creationId xmlns:a16="http://schemas.microsoft.com/office/drawing/2014/main" id="{5A92BC41-5AE1-432E-87C7-12BF9E03D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928" y="476778"/>
            <a:ext cx="11238937" cy="4055419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Connector 130">
            <a:extLst>
              <a:ext uri="{FF2B5EF4-FFF2-40B4-BE49-F238E27FC236}">
                <a16:creationId xmlns:a16="http://schemas.microsoft.com/office/drawing/2014/main" id="{DC0E1208-0B30-4396-AE7C-AEBFFAEE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60992" y="3286755"/>
            <a:ext cx="5699525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32">
            <a:extLst>
              <a:ext uri="{FF2B5EF4-FFF2-40B4-BE49-F238E27FC236}">
                <a16:creationId xmlns:a16="http://schemas.microsoft.com/office/drawing/2014/main" id="{B9FDE7D2-7C37-4E5A-A0BF-BF256862A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34">
            <a:extLst>
              <a:ext uri="{FF2B5EF4-FFF2-40B4-BE49-F238E27FC236}">
                <a16:creationId xmlns:a16="http://schemas.microsoft.com/office/drawing/2014/main" id="{CF0922E7-072F-4229-9D99-786648A6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8416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36">
            <a:extLst>
              <a:ext uri="{FF2B5EF4-FFF2-40B4-BE49-F238E27FC236}">
                <a16:creationId xmlns:a16="http://schemas.microsoft.com/office/drawing/2014/main" id="{673E8351-1F3E-4319-AB9D-3FBA7CCDC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344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BA5748E-5666-4D48-90D4-819E91CD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4272" y="4700016"/>
            <a:ext cx="2679192" cy="1700784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6E521F-5A23-2391-3D58-0D4A819FC7F9}"/>
              </a:ext>
            </a:extLst>
          </p:cNvPr>
          <p:cNvSpPr/>
          <p:nvPr/>
        </p:nvSpPr>
        <p:spPr>
          <a:xfrm>
            <a:off x="467810" y="457199"/>
            <a:ext cx="11257000" cy="4072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A57FE8-1C72-9A6D-497B-0EB4787AE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26" y="457200"/>
            <a:ext cx="11238936" cy="222352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sz="44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56D719-1184-181B-D463-9724EC213B7E}"/>
              </a:ext>
            </a:extLst>
          </p:cNvPr>
          <p:cNvGrpSpPr/>
          <p:nvPr/>
        </p:nvGrpSpPr>
        <p:grpSpPr>
          <a:xfrm>
            <a:off x="467810" y="4700016"/>
            <a:ext cx="2679192" cy="1700785"/>
            <a:chOff x="485171" y="4695984"/>
            <a:chExt cx="2679192" cy="17007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582A99-4E30-E2B1-4B01-26869B416364}"/>
                </a:ext>
              </a:extLst>
            </p:cNvPr>
            <p:cNvSpPr/>
            <p:nvPr/>
          </p:nvSpPr>
          <p:spPr>
            <a:xfrm>
              <a:off x="485171" y="4695984"/>
              <a:ext cx="2679192" cy="1700785"/>
            </a:xfrm>
            <a:prstGeom prst="rect">
              <a:avLst/>
            </a:pr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Artificial Intelligence with solid fill">
              <a:extLst>
                <a:ext uri="{FF2B5EF4-FFF2-40B4-BE49-F238E27FC236}">
                  <a16:creationId xmlns:a16="http://schemas.microsoft.com/office/drawing/2014/main" id="{CB564C4E-7256-928A-42EC-1366DB937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4313" y="4815485"/>
              <a:ext cx="1465081" cy="146508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53BA69-C8A2-BCC3-3D8B-3250E9C37BC8}"/>
              </a:ext>
            </a:extLst>
          </p:cNvPr>
          <p:cNvGrpSpPr/>
          <p:nvPr/>
        </p:nvGrpSpPr>
        <p:grpSpPr>
          <a:xfrm>
            <a:off x="9064248" y="4697570"/>
            <a:ext cx="2679192" cy="1703232"/>
            <a:chOff x="9041892" y="4697570"/>
            <a:chExt cx="2679192" cy="17032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4AE690-3AF7-F5D4-04B3-CC9FD3CB34F1}"/>
                </a:ext>
              </a:extLst>
            </p:cNvPr>
            <p:cNvSpPr/>
            <p:nvPr/>
          </p:nvSpPr>
          <p:spPr>
            <a:xfrm>
              <a:off x="9041892" y="4700016"/>
              <a:ext cx="2679192" cy="1700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B9E4E1-EBCD-FD05-9611-BD4C6399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0" t="14499" r="12637" b="16084"/>
            <a:stretch/>
          </p:blipFill>
          <p:spPr>
            <a:xfrm>
              <a:off x="9086792" y="4697570"/>
              <a:ext cx="2548893" cy="1703232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4913159-49E7-C542-BAF8-44AEAC18AC00}"/>
              </a:ext>
            </a:extLst>
          </p:cNvPr>
          <p:cNvSpPr/>
          <p:nvPr/>
        </p:nvSpPr>
        <p:spPr>
          <a:xfrm>
            <a:off x="460091" y="2810482"/>
            <a:ext cx="11276231" cy="1720682"/>
          </a:xfrm>
          <a:prstGeom prst="rect">
            <a:avLst/>
          </a:prstGeom>
          <a:solidFill>
            <a:srgbClr val="1C5840"/>
          </a:solidFill>
          <a:ln>
            <a:solidFill>
              <a:srgbClr val="1C5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800BF20-1C53-C4CF-B406-4B4A74C7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01" y="2804384"/>
            <a:ext cx="11274588" cy="172536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Dr Zakia Salod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Coastlands Umhlanga Hotel &amp; Convention Centre, Umhlanga, Durban, South Africa</a:t>
            </a:r>
          </a:p>
          <a:p>
            <a:r>
              <a:rPr lang="en-US" sz="1800" dirty="0">
                <a:solidFill>
                  <a:schemeClr val="bg1"/>
                </a:solidFill>
              </a:rPr>
              <a:t>20 July 2024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CE6AD0-51CE-4385-AD62-F7A8DAD6789C}"/>
              </a:ext>
            </a:extLst>
          </p:cNvPr>
          <p:cNvGrpSpPr/>
          <p:nvPr/>
        </p:nvGrpSpPr>
        <p:grpSpPr>
          <a:xfrm>
            <a:off x="6186348" y="4700016"/>
            <a:ext cx="2684195" cy="1700785"/>
            <a:chOff x="6186348" y="4700016"/>
            <a:chExt cx="2684195" cy="1700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9A16C1-E6AE-E735-C18B-35EAB7366CCC}"/>
                </a:ext>
              </a:extLst>
            </p:cNvPr>
            <p:cNvSpPr/>
            <p:nvPr/>
          </p:nvSpPr>
          <p:spPr>
            <a:xfrm>
              <a:off x="6186348" y="4700016"/>
              <a:ext cx="2679192" cy="1700785"/>
            </a:xfrm>
            <a:prstGeom prst="rect">
              <a:avLst/>
            </a:pr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C9A2F68-4E8C-2325-5B42-94DB6F46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04978" y="5069849"/>
              <a:ext cx="2665565" cy="103373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E5F984-D338-0209-F00C-4A01F7CCF6F1}"/>
              </a:ext>
            </a:extLst>
          </p:cNvPr>
          <p:cNvGrpSpPr/>
          <p:nvPr/>
        </p:nvGrpSpPr>
        <p:grpSpPr>
          <a:xfrm>
            <a:off x="3327079" y="4700016"/>
            <a:ext cx="2679192" cy="1747719"/>
            <a:chOff x="3327079" y="4700016"/>
            <a:chExt cx="2679192" cy="17477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8C7B6D-4370-86AC-CF30-47D42E5B8795}"/>
                </a:ext>
              </a:extLst>
            </p:cNvPr>
            <p:cNvSpPr/>
            <p:nvPr/>
          </p:nvSpPr>
          <p:spPr>
            <a:xfrm>
              <a:off x="3327079" y="4700016"/>
              <a:ext cx="2679192" cy="1700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22068CA-A92E-E589-7F61-F5E81055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5" t="13023" r="14524" b="13865"/>
            <a:stretch/>
          </p:blipFill>
          <p:spPr>
            <a:xfrm>
              <a:off x="3967480" y="4713696"/>
              <a:ext cx="1325880" cy="173403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6BB2BD-A6FC-14A4-1742-1B4253EB8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214" t="28333" r="1176" b="21275"/>
          <a:stretch/>
        </p:blipFill>
        <p:spPr>
          <a:xfrm>
            <a:off x="467143" y="2808199"/>
            <a:ext cx="1651217" cy="1721551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2D26D-315F-3494-59B9-D2CB2B391A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399" t="34561" r="28560" b="13295"/>
          <a:stretch/>
        </p:blipFill>
        <p:spPr>
          <a:xfrm>
            <a:off x="9947967" y="2838196"/>
            <a:ext cx="1715713" cy="1714843"/>
          </a:xfrm>
          <a:custGeom>
            <a:avLst/>
            <a:gdLst>
              <a:gd name="connsiteX0" fmla="*/ 0 w 1715713"/>
              <a:gd name="connsiteY0" fmla="*/ 285813 h 1714843"/>
              <a:gd name="connsiteX1" fmla="*/ 285813 w 1715713"/>
              <a:gd name="connsiteY1" fmla="*/ 0 h 1714843"/>
              <a:gd name="connsiteX2" fmla="*/ 869297 w 1715713"/>
              <a:gd name="connsiteY2" fmla="*/ 0 h 1714843"/>
              <a:gd name="connsiteX3" fmla="*/ 1429900 w 1715713"/>
              <a:gd name="connsiteY3" fmla="*/ 0 h 1714843"/>
              <a:gd name="connsiteX4" fmla="*/ 1715713 w 1715713"/>
              <a:gd name="connsiteY4" fmla="*/ 285813 h 1714843"/>
              <a:gd name="connsiteX5" fmla="*/ 1715713 w 1715713"/>
              <a:gd name="connsiteY5" fmla="*/ 845989 h 1714843"/>
              <a:gd name="connsiteX6" fmla="*/ 1715713 w 1715713"/>
              <a:gd name="connsiteY6" fmla="*/ 1429030 h 1714843"/>
              <a:gd name="connsiteX7" fmla="*/ 1429900 w 1715713"/>
              <a:gd name="connsiteY7" fmla="*/ 1714843 h 1714843"/>
              <a:gd name="connsiteX8" fmla="*/ 846416 w 1715713"/>
              <a:gd name="connsiteY8" fmla="*/ 1714843 h 1714843"/>
              <a:gd name="connsiteX9" fmla="*/ 285813 w 1715713"/>
              <a:gd name="connsiteY9" fmla="*/ 1714843 h 1714843"/>
              <a:gd name="connsiteX10" fmla="*/ 0 w 1715713"/>
              <a:gd name="connsiteY10" fmla="*/ 1429030 h 1714843"/>
              <a:gd name="connsiteX11" fmla="*/ 0 w 1715713"/>
              <a:gd name="connsiteY11" fmla="*/ 868854 h 1714843"/>
              <a:gd name="connsiteX12" fmla="*/ 0 w 1715713"/>
              <a:gd name="connsiteY12" fmla="*/ 285813 h 171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5713" h="1714843" fill="none" extrusionOk="0">
                <a:moveTo>
                  <a:pt x="0" y="285813"/>
                </a:moveTo>
                <a:cubicBezTo>
                  <a:pt x="42696" y="146758"/>
                  <a:pt x="128677" y="4205"/>
                  <a:pt x="285813" y="0"/>
                </a:cubicBezTo>
                <a:cubicBezTo>
                  <a:pt x="493841" y="-7001"/>
                  <a:pt x="719464" y="26162"/>
                  <a:pt x="869297" y="0"/>
                </a:cubicBezTo>
                <a:cubicBezTo>
                  <a:pt x="1019130" y="-26162"/>
                  <a:pt x="1269095" y="3686"/>
                  <a:pt x="1429900" y="0"/>
                </a:cubicBezTo>
                <a:cubicBezTo>
                  <a:pt x="1588619" y="3403"/>
                  <a:pt x="1754892" y="143148"/>
                  <a:pt x="1715713" y="285813"/>
                </a:cubicBezTo>
                <a:cubicBezTo>
                  <a:pt x="1782265" y="491910"/>
                  <a:pt x="1703871" y="613815"/>
                  <a:pt x="1715713" y="845989"/>
                </a:cubicBezTo>
                <a:cubicBezTo>
                  <a:pt x="1727555" y="1078163"/>
                  <a:pt x="1646152" y="1189343"/>
                  <a:pt x="1715713" y="1429030"/>
                </a:cubicBezTo>
                <a:cubicBezTo>
                  <a:pt x="1739089" y="1557782"/>
                  <a:pt x="1542705" y="1704058"/>
                  <a:pt x="1429900" y="1714843"/>
                </a:cubicBezTo>
                <a:cubicBezTo>
                  <a:pt x="1240047" y="1762128"/>
                  <a:pt x="1064323" y="1683145"/>
                  <a:pt x="846416" y="1714843"/>
                </a:cubicBezTo>
                <a:cubicBezTo>
                  <a:pt x="628509" y="1746541"/>
                  <a:pt x="530514" y="1653632"/>
                  <a:pt x="285813" y="1714843"/>
                </a:cubicBezTo>
                <a:cubicBezTo>
                  <a:pt x="143644" y="1726047"/>
                  <a:pt x="27363" y="1622613"/>
                  <a:pt x="0" y="1429030"/>
                </a:cubicBezTo>
                <a:cubicBezTo>
                  <a:pt x="-26771" y="1159805"/>
                  <a:pt x="49521" y="1124508"/>
                  <a:pt x="0" y="868854"/>
                </a:cubicBezTo>
                <a:cubicBezTo>
                  <a:pt x="-49521" y="613200"/>
                  <a:pt x="65313" y="439001"/>
                  <a:pt x="0" y="285813"/>
                </a:cubicBezTo>
                <a:close/>
              </a:path>
              <a:path w="1715713" h="1714843" stroke="0" extrusionOk="0">
                <a:moveTo>
                  <a:pt x="0" y="285813"/>
                </a:moveTo>
                <a:cubicBezTo>
                  <a:pt x="-7022" y="139625"/>
                  <a:pt x="112460" y="23388"/>
                  <a:pt x="285813" y="0"/>
                </a:cubicBezTo>
                <a:cubicBezTo>
                  <a:pt x="494839" y="-2860"/>
                  <a:pt x="621212" y="34833"/>
                  <a:pt x="857857" y="0"/>
                </a:cubicBezTo>
                <a:cubicBezTo>
                  <a:pt x="1094502" y="-34833"/>
                  <a:pt x="1309988" y="53287"/>
                  <a:pt x="1429900" y="0"/>
                </a:cubicBezTo>
                <a:cubicBezTo>
                  <a:pt x="1591168" y="8222"/>
                  <a:pt x="1738459" y="156449"/>
                  <a:pt x="1715713" y="285813"/>
                </a:cubicBezTo>
                <a:cubicBezTo>
                  <a:pt x="1774963" y="409979"/>
                  <a:pt x="1669261" y="695114"/>
                  <a:pt x="1715713" y="868854"/>
                </a:cubicBezTo>
                <a:cubicBezTo>
                  <a:pt x="1762165" y="1042594"/>
                  <a:pt x="1678059" y="1223269"/>
                  <a:pt x="1715713" y="1429030"/>
                </a:cubicBezTo>
                <a:cubicBezTo>
                  <a:pt x="1712709" y="1619587"/>
                  <a:pt x="1578964" y="1695919"/>
                  <a:pt x="1429900" y="1714843"/>
                </a:cubicBezTo>
                <a:cubicBezTo>
                  <a:pt x="1285684" y="1731474"/>
                  <a:pt x="1033394" y="1705635"/>
                  <a:pt x="869297" y="1714843"/>
                </a:cubicBezTo>
                <a:cubicBezTo>
                  <a:pt x="705200" y="1724051"/>
                  <a:pt x="416000" y="1651793"/>
                  <a:pt x="285813" y="1714843"/>
                </a:cubicBezTo>
                <a:cubicBezTo>
                  <a:pt x="146316" y="1728477"/>
                  <a:pt x="7512" y="1606741"/>
                  <a:pt x="0" y="1429030"/>
                </a:cubicBezTo>
                <a:cubicBezTo>
                  <a:pt x="-10697" y="1132931"/>
                  <a:pt x="56022" y="1103458"/>
                  <a:pt x="0" y="834557"/>
                </a:cubicBezTo>
                <a:cubicBezTo>
                  <a:pt x="-56022" y="565656"/>
                  <a:pt x="55271" y="422822"/>
                  <a:pt x="0" y="285813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2855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4509249" y="459019"/>
            <a:ext cx="7602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DON'T FORGET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SESSION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C6EF-7C07-50C8-DCFF-4A60A2BCD0EB}"/>
              </a:ext>
            </a:extLst>
          </p:cNvPr>
          <p:cNvSpPr txBox="1"/>
          <p:nvPr/>
        </p:nvSpPr>
        <p:spPr>
          <a:xfrm>
            <a:off x="279400" y="2687321"/>
            <a:ext cx="744537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Please evaluate the session!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Enter your name on the evaluation form to stand a chance to win awesome prizes!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URL: https://forms.office.com/r/WWx2vCJW0y</a:t>
            </a:r>
          </a:p>
        </p:txBody>
      </p:sp>
      <p:pic>
        <p:nvPicPr>
          <p:cNvPr id="5" name="Content Placeholder 12" descr="A circular green and white logo with white text and icons around it&#10;&#10;Description automatically generated">
            <a:extLst>
              <a:ext uri="{FF2B5EF4-FFF2-40B4-BE49-F238E27FC236}">
                <a16:creationId xmlns:a16="http://schemas.microsoft.com/office/drawing/2014/main" id="{EC9B3A8B-3AD8-DA4B-61BC-13601654D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92" y="0"/>
            <a:ext cx="2353902" cy="236458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7508-F448-50F0-B009-F6EA16327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2687321"/>
            <a:ext cx="3876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5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8" y="2314481"/>
            <a:ext cx="4896343" cy="1466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573486" y="480871"/>
            <a:ext cx="54272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 TO OUR </a:t>
            </a:r>
            <a:br>
              <a:rPr lang="en-US" sz="1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SPONSORS</a:t>
            </a:r>
          </a:p>
        </p:txBody>
      </p:sp>
      <p:pic>
        <p:nvPicPr>
          <p:cNvPr id="6" name="Content Placeholder 12" descr="A circular green and white logo with white text and icons around it&#10;&#10;Description automatically generated">
            <a:extLst>
              <a:ext uri="{FF2B5EF4-FFF2-40B4-BE49-F238E27FC236}">
                <a16:creationId xmlns:a16="http://schemas.microsoft.com/office/drawing/2014/main" id="{252E5620-8C64-677A-DB65-E244A7F2A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92" y="0"/>
            <a:ext cx="2353902" cy="2364589"/>
          </a:xfr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F3040EE-B6A8-B91B-F179-00D47F445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74" y="5674070"/>
            <a:ext cx="2468293" cy="983772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935E6F90-9103-7B21-946D-939283332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80" y="5476547"/>
            <a:ext cx="1853229" cy="1378818"/>
          </a:xfrm>
          <a:prstGeom prst="rect">
            <a:avLst/>
          </a:prstGeom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7BBE7B2D-0FDB-4091-4A28-167849A9C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2" y="4015336"/>
            <a:ext cx="2406683" cy="938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3995B-006F-01C4-05D3-9D714B2A1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32" y="5640835"/>
            <a:ext cx="2685429" cy="1017007"/>
          </a:xfrm>
          <a:prstGeom prst="rect">
            <a:avLst/>
          </a:prstGeom>
        </p:spPr>
      </p:pic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94" y="4168378"/>
            <a:ext cx="3388872" cy="632521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3F988517-4DE1-B2AC-1E02-4539AE956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52" y="3645883"/>
            <a:ext cx="2269913" cy="1677515"/>
          </a:xfrm>
          <a:prstGeom prst="rect">
            <a:avLst/>
          </a:prstGeom>
        </p:spPr>
      </p:pic>
      <p:pic>
        <p:nvPicPr>
          <p:cNvPr id="14" name="Picture 13" descr="A logo with a green triangle in a circle&#10;&#10;Description automatically generated">
            <a:extLst>
              <a:ext uri="{FF2B5EF4-FFF2-40B4-BE49-F238E27FC236}">
                <a16:creationId xmlns:a16="http://schemas.microsoft.com/office/drawing/2014/main" id="{2C7A68C0-E0D8-F638-9728-AE7DB9C11A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44" y="4928756"/>
            <a:ext cx="2478411" cy="17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 – Dr Zakia Salod</a:t>
            </a:r>
          </a:p>
        </p:txBody>
      </p:sp>
      <p:pic>
        <p:nvPicPr>
          <p:cNvPr id="3" name="Picture 2" descr="A person wearing a mask&#10;&#10;Description automatically generated">
            <a:extLst>
              <a:ext uri="{FF2B5EF4-FFF2-40B4-BE49-F238E27FC236}">
                <a16:creationId xmlns:a16="http://schemas.microsoft.com/office/drawing/2014/main" id="{453D1912-7BE3-FCC4-8E0B-9C02FBE78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"/>
          <a:stretch/>
        </p:blipFill>
        <p:spPr>
          <a:xfrm>
            <a:off x="8899562" y="1333613"/>
            <a:ext cx="2779010" cy="2584874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BAEFEFF-65C4-BD92-A0FE-4A7650F88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456133"/>
              </p:ext>
            </p:extLst>
          </p:nvPr>
        </p:nvGraphicFramePr>
        <p:xfrm>
          <a:off x="300942" y="1152000"/>
          <a:ext cx="8223813" cy="5300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EE469A-4F02-2B1B-6620-195F99353F65}"/>
              </a:ext>
            </a:extLst>
          </p:cNvPr>
          <p:cNvSpPr txBox="1"/>
          <p:nvPr/>
        </p:nvSpPr>
        <p:spPr>
          <a:xfrm>
            <a:off x="8507390" y="3970508"/>
            <a:ext cx="36247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5840"/>
                </a:solidFill>
              </a:rPr>
              <a:t>medical 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088AF-64F6-5C54-7EAA-6D456091D478}"/>
              </a:ext>
            </a:extLst>
          </p:cNvPr>
          <p:cNvSpPr txBox="1"/>
          <p:nvPr/>
        </p:nvSpPr>
        <p:spPr>
          <a:xfrm>
            <a:off x="9028180" y="4248470"/>
            <a:ext cx="217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computer science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3B673-34D4-B71F-B30E-CD7BD1975E1A}"/>
              </a:ext>
            </a:extLst>
          </p:cNvPr>
          <p:cNvSpPr txBox="1"/>
          <p:nvPr/>
        </p:nvSpPr>
        <p:spPr>
          <a:xfrm>
            <a:off x="9355327" y="4792429"/>
            <a:ext cx="233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medical informatics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382B0-6B41-8EEE-FF3F-CFBDC1F1DD46}"/>
              </a:ext>
            </a:extLst>
          </p:cNvPr>
          <p:cNvSpPr txBox="1"/>
          <p:nvPr/>
        </p:nvSpPr>
        <p:spPr>
          <a:xfrm>
            <a:off x="9087522" y="4510890"/>
            <a:ext cx="301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information 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6DA77-9DB6-EF9B-D2E1-387EC3B8A186}"/>
              </a:ext>
            </a:extLst>
          </p:cNvPr>
          <p:cNvSpPr txBox="1"/>
          <p:nvPr/>
        </p:nvSpPr>
        <p:spPr>
          <a:xfrm>
            <a:off x="9148301" y="5056970"/>
            <a:ext cx="1587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public health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FC581-1799-4669-C0D1-4114F8475D7B}"/>
              </a:ext>
            </a:extLst>
          </p:cNvPr>
          <p:cNvSpPr txBox="1"/>
          <p:nvPr/>
        </p:nvSpPr>
        <p:spPr>
          <a:xfrm>
            <a:off x="9028180" y="5321148"/>
            <a:ext cx="141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8DD0E-17A8-F45B-3B0C-80056A03B226}"/>
              </a:ext>
            </a:extLst>
          </p:cNvPr>
          <p:cNvSpPr txBox="1"/>
          <p:nvPr/>
        </p:nvSpPr>
        <p:spPr>
          <a:xfrm>
            <a:off x="9700142" y="5548008"/>
            <a:ext cx="1587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philanthropy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61DD7-7A0C-869E-F8FA-57A93257ADCE}"/>
              </a:ext>
            </a:extLst>
          </p:cNvPr>
          <p:cNvSpPr txBox="1"/>
          <p:nvPr/>
        </p:nvSpPr>
        <p:spPr>
          <a:xfrm>
            <a:off x="9304527" y="5791096"/>
            <a:ext cx="96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EA499"/>
                </a:solidFill>
              </a:rPr>
              <a:t>art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1806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Pneumonia?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67B06C1-E9A8-1903-94DD-318C57F0D86D}"/>
              </a:ext>
            </a:extLst>
          </p:cNvPr>
          <p:cNvGrpSpPr/>
          <p:nvPr/>
        </p:nvGrpSpPr>
        <p:grpSpPr>
          <a:xfrm>
            <a:off x="95984" y="1374266"/>
            <a:ext cx="11994949" cy="5363556"/>
            <a:chOff x="95984" y="1374266"/>
            <a:chExt cx="11994949" cy="53635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BC57A4-3054-0E42-CAF6-879520F13937}"/>
                </a:ext>
              </a:extLst>
            </p:cNvPr>
            <p:cNvGrpSpPr/>
            <p:nvPr/>
          </p:nvGrpSpPr>
          <p:grpSpPr>
            <a:xfrm>
              <a:off x="95984" y="1374266"/>
              <a:ext cx="11994949" cy="4653056"/>
              <a:chOff x="497709" y="1374265"/>
              <a:chExt cx="11129060" cy="470244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7BF8F46-C106-ED84-5C1E-602D3F688FDF}"/>
                  </a:ext>
                </a:extLst>
              </p:cNvPr>
              <p:cNvGrpSpPr/>
              <p:nvPr/>
            </p:nvGrpSpPr>
            <p:grpSpPr>
              <a:xfrm>
                <a:off x="497709" y="1374266"/>
                <a:ext cx="5468827" cy="4702444"/>
                <a:chOff x="497709" y="1374266"/>
                <a:chExt cx="5468827" cy="4702444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436757B-F44A-3716-8059-E99EF9BB36B7}"/>
                    </a:ext>
                  </a:extLst>
                </p:cNvPr>
                <p:cNvSpPr/>
                <p:nvPr/>
              </p:nvSpPr>
              <p:spPr>
                <a:xfrm rot="16200000">
                  <a:off x="880901" y="991074"/>
                  <a:ext cx="4702444" cy="5468827"/>
                </a:xfrm>
                <a:custGeom>
                  <a:avLst/>
                  <a:gdLst>
                    <a:gd name="connsiteX0" fmla="*/ 0 w 2647156"/>
                    <a:gd name="connsiteY0" fmla="*/ 132358 h 3176587"/>
                    <a:gd name="connsiteX1" fmla="*/ 132358 w 2647156"/>
                    <a:gd name="connsiteY1" fmla="*/ 0 h 3176587"/>
                    <a:gd name="connsiteX2" fmla="*/ 2514798 w 2647156"/>
                    <a:gd name="connsiteY2" fmla="*/ 0 h 3176587"/>
                    <a:gd name="connsiteX3" fmla="*/ 2647156 w 2647156"/>
                    <a:gd name="connsiteY3" fmla="*/ 132358 h 3176587"/>
                    <a:gd name="connsiteX4" fmla="*/ 2647156 w 2647156"/>
                    <a:gd name="connsiteY4" fmla="*/ 3044229 h 3176587"/>
                    <a:gd name="connsiteX5" fmla="*/ 2514798 w 2647156"/>
                    <a:gd name="connsiteY5" fmla="*/ 3176587 h 3176587"/>
                    <a:gd name="connsiteX6" fmla="*/ 132358 w 2647156"/>
                    <a:gd name="connsiteY6" fmla="*/ 3176587 h 3176587"/>
                    <a:gd name="connsiteX7" fmla="*/ 0 w 2647156"/>
                    <a:gd name="connsiteY7" fmla="*/ 3044229 h 3176587"/>
                    <a:gd name="connsiteX8" fmla="*/ 0 w 2647156"/>
                    <a:gd name="connsiteY8" fmla="*/ 132358 h 317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47156" h="3176587">
                      <a:moveTo>
                        <a:pt x="2536857" y="1"/>
                      </a:moveTo>
                      <a:cubicBezTo>
                        <a:pt x="2597773" y="1"/>
                        <a:pt x="2647156" y="71111"/>
                        <a:pt x="2647156" y="158830"/>
                      </a:cubicBezTo>
                      <a:lnTo>
                        <a:pt x="2647156" y="3017757"/>
                      </a:lnTo>
                      <a:cubicBezTo>
                        <a:pt x="2647156" y="3105476"/>
                        <a:pt x="2597773" y="3176586"/>
                        <a:pt x="2536857" y="3176586"/>
                      </a:cubicBezTo>
                      <a:lnTo>
                        <a:pt x="110299" y="3176586"/>
                      </a:lnTo>
                      <a:cubicBezTo>
                        <a:pt x="49383" y="3176586"/>
                        <a:pt x="0" y="3105476"/>
                        <a:pt x="0" y="3017757"/>
                      </a:cubicBezTo>
                      <a:lnTo>
                        <a:pt x="0" y="158830"/>
                      </a:lnTo>
                      <a:cubicBezTo>
                        <a:pt x="0" y="71111"/>
                        <a:pt x="49383" y="1"/>
                        <a:pt x="110299" y="1"/>
                      </a:cubicBezTo>
                      <a:lnTo>
                        <a:pt x="2536857" y="1"/>
                      </a:lnTo>
                      <a:close/>
                    </a:path>
                  </a:pathLst>
                </a:custGeom>
                <a:solidFill>
                  <a:srgbClr val="1C5840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71785" tIns="102869" rIns="133351" bIns="2117726" numCol="1" spcCol="1270" anchor="t" anchorCtr="0">
                  <a:noAutofit/>
                </a:bodyPr>
                <a:lstStyle/>
                <a:p>
                  <a:pPr marL="0" lvl="0" indent="0" algn="r" defTabSz="1333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3000" kern="1200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F6310D-134A-6D9B-2D50-7A8373DCE811}"/>
                    </a:ext>
                  </a:extLst>
                </p:cNvPr>
                <p:cNvSpPr/>
                <p:nvPr/>
              </p:nvSpPr>
              <p:spPr>
                <a:xfrm>
                  <a:off x="624863" y="1374266"/>
                  <a:ext cx="5040887" cy="4702443"/>
                </a:xfrm>
                <a:custGeom>
                  <a:avLst/>
                  <a:gdLst>
                    <a:gd name="connsiteX0" fmla="*/ 0 w 1972131"/>
                    <a:gd name="connsiteY0" fmla="*/ 0 h 3176587"/>
                    <a:gd name="connsiteX1" fmla="*/ 1972131 w 1972131"/>
                    <a:gd name="connsiteY1" fmla="*/ 0 h 3176587"/>
                    <a:gd name="connsiteX2" fmla="*/ 1972131 w 1972131"/>
                    <a:gd name="connsiteY2" fmla="*/ 3176587 h 3176587"/>
                    <a:gd name="connsiteX3" fmla="*/ 0 w 1972131"/>
                    <a:gd name="connsiteY3" fmla="*/ 3176587 h 3176587"/>
                    <a:gd name="connsiteX4" fmla="*/ 0 w 1972131"/>
                    <a:gd name="connsiteY4" fmla="*/ 0 h 317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2131" h="3176587">
                      <a:moveTo>
                        <a:pt x="0" y="0"/>
                      </a:moveTo>
                      <a:lnTo>
                        <a:pt x="1972131" y="0"/>
                      </a:lnTo>
                      <a:lnTo>
                        <a:pt x="1972131" y="3176587"/>
                      </a:lnTo>
                      <a:lnTo>
                        <a:pt x="0" y="31765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120015" rIns="0" bIns="0" numCol="1" spcCol="1270" anchor="t" anchorCtr="0">
                  <a:noAutofit/>
                </a:bodyPr>
                <a:lstStyle/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kern="1200" dirty="0"/>
                    <a:t>Pneumonia is an infection that causes inflammation in the air sacs of one or both lungs.</a:t>
                  </a:r>
                </a:p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kern="1200" dirty="0"/>
                    <a:t>These air sacs may become filled with fluid or pus, leading to symptoms such as cough with phlegm, fever, chills, and difficulty breathing.</a:t>
                  </a:r>
                  <a:endParaRPr lang="en-US" sz="2000" dirty="0"/>
                </a:p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kern="1200" dirty="0"/>
                    <a:t>Various organisms, including bacteria, viruses, and fungi, can cause pneumonia.</a:t>
                  </a:r>
                </a:p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kern="1200" dirty="0"/>
                    <a:t>The severity of pneumonia can range from mild to severe, and it can be life-threatening.</a:t>
                  </a:r>
                </a:p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kern="1200" dirty="0"/>
                    <a:t>The most vulnerable groups include infants, young children, the elderly (65+), and individuals with underlying health conditions or weakened immune systems.</a:t>
                  </a:r>
                </a:p>
                <a:p>
                  <a:pPr marL="342900" lvl="0" indent="-34290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endParaRPr lang="en-US" sz="2000" kern="1200" dirty="0"/>
                </a:p>
                <a:p>
                  <a:pPr marL="0" lvl="0" indent="0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400" kern="1200" dirty="0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B8393F4-3F5E-42DD-0079-C1F705A37EBA}"/>
                  </a:ext>
                </a:extLst>
              </p:cNvPr>
              <p:cNvSpPr/>
              <p:nvPr/>
            </p:nvSpPr>
            <p:spPr>
              <a:xfrm rot="16200000">
                <a:off x="6541134" y="991074"/>
                <a:ext cx="4702444" cy="5468826"/>
              </a:xfrm>
              <a:custGeom>
                <a:avLst/>
                <a:gdLst>
                  <a:gd name="connsiteX0" fmla="*/ 0 w 2647156"/>
                  <a:gd name="connsiteY0" fmla="*/ 132358 h 3176587"/>
                  <a:gd name="connsiteX1" fmla="*/ 132358 w 2647156"/>
                  <a:gd name="connsiteY1" fmla="*/ 0 h 3176587"/>
                  <a:gd name="connsiteX2" fmla="*/ 2514798 w 2647156"/>
                  <a:gd name="connsiteY2" fmla="*/ 0 h 3176587"/>
                  <a:gd name="connsiteX3" fmla="*/ 2647156 w 2647156"/>
                  <a:gd name="connsiteY3" fmla="*/ 132358 h 3176587"/>
                  <a:gd name="connsiteX4" fmla="*/ 2647156 w 2647156"/>
                  <a:gd name="connsiteY4" fmla="*/ 3044229 h 3176587"/>
                  <a:gd name="connsiteX5" fmla="*/ 2514798 w 2647156"/>
                  <a:gd name="connsiteY5" fmla="*/ 3176587 h 3176587"/>
                  <a:gd name="connsiteX6" fmla="*/ 132358 w 2647156"/>
                  <a:gd name="connsiteY6" fmla="*/ 3176587 h 3176587"/>
                  <a:gd name="connsiteX7" fmla="*/ 0 w 2647156"/>
                  <a:gd name="connsiteY7" fmla="*/ 3044229 h 3176587"/>
                  <a:gd name="connsiteX8" fmla="*/ 0 w 2647156"/>
                  <a:gd name="connsiteY8" fmla="*/ 132358 h 317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7156" h="3176587">
                    <a:moveTo>
                      <a:pt x="2536857" y="1"/>
                    </a:moveTo>
                    <a:cubicBezTo>
                      <a:pt x="2597773" y="1"/>
                      <a:pt x="2647156" y="71111"/>
                      <a:pt x="2647156" y="158830"/>
                    </a:cubicBezTo>
                    <a:lnTo>
                      <a:pt x="2647156" y="3017757"/>
                    </a:lnTo>
                    <a:cubicBezTo>
                      <a:pt x="2647156" y="3105476"/>
                      <a:pt x="2597773" y="3176586"/>
                      <a:pt x="2536857" y="3176586"/>
                    </a:cubicBezTo>
                    <a:lnTo>
                      <a:pt x="110299" y="3176586"/>
                    </a:lnTo>
                    <a:cubicBezTo>
                      <a:pt x="49383" y="3176586"/>
                      <a:pt x="0" y="3105476"/>
                      <a:pt x="0" y="3017757"/>
                    </a:cubicBezTo>
                    <a:lnTo>
                      <a:pt x="0" y="158830"/>
                    </a:lnTo>
                    <a:cubicBezTo>
                      <a:pt x="0" y="71111"/>
                      <a:pt x="49383" y="1"/>
                      <a:pt x="110299" y="1"/>
                    </a:cubicBezTo>
                    <a:lnTo>
                      <a:pt x="2536857" y="1"/>
                    </a:lnTo>
                    <a:close/>
                  </a:path>
                </a:pathLst>
              </a:custGeom>
              <a:solidFill>
                <a:srgbClr val="1C584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71785" tIns="102870" rIns="133351" bIns="2117726" numCol="1" spcCol="1270" anchor="t" anchorCtr="0">
                <a:noAutofit/>
              </a:bodyPr>
              <a:lstStyle/>
              <a:p>
                <a:pPr marL="0" lvl="0" indent="0" algn="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000" kern="1200" dirty="0"/>
              </a:p>
            </p:txBody>
          </p:sp>
          <p:sp>
            <p:nvSpPr>
              <p:cNvPr id="42" name="Flowchart: Extract 41">
                <a:extLst>
                  <a:ext uri="{FF2B5EF4-FFF2-40B4-BE49-F238E27FC236}">
                    <a16:creationId xmlns:a16="http://schemas.microsoft.com/office/drawing/2014/main" id="{15D15384-6458-12EE-4D5E-93E28AA459B6}"/>
                  </a:ext>
                </a:extLst>
              </p:cNvPr>
              <p:cNvSpPr/>
              <p:nvPr/>
            </p:nvSpPr>
            <p:spPr>
              <a:xfrm rot="5400000">
                <a:off x="5839838" y="4994355"/>
                <a:ext cx="690899" cy="820323"/>
              </a:xfrm>
              <a:prstGeom prst="flowChartExtract">
                <a:avLst/>
              </a:prstGeom>
              <a:ln>
                <a:solidFill>
                  <a:srgbClr val="1C584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B2D4FA3-6ED4-AFFF-6FFB-AF40A5B1F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71"/>
              <a:stretch/>
            </p:blipFill>
            <p:spPr bwMode="auto">
              <a:xfrm>
                <a:off x="6428591" y="1837416"/>
                <a:ext cx="4947452" cy="378262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Content Placeholder 4">
              <a:extLst>
                <a:ext uri="{FF2B5EF4-FFF2-40B4-BE49-F238E27FC236}">
                  <a16:creationId xmlns:a16="http://schemas.microsoft.com/office/drawing/2014/main" id="{B76233BF-E445-805E-990D-084EE2B2C4EC}"/>
                </a:ext>
              </a:extLst>
            </p:cNvPr>
            <p:cNvSpPr txBox="1">
              <a:spLocks/>
            </p:cNvSpPr>
            <p:nvPr/>
          </p:nvSpPr>
          <p:spPr>
            <a:xfrm>
              <a:off x="1394004" y="6046923"/>
              <a:ext cx="8966199" cy="690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/>
                <a:t>[Source: </a:t>
              </a:r>
              <a:r>
                <a:rPr lang="en-US" sz="1500" dirty="0">
                  <a:hlinkClick r:id="rId5"/>
                </a:rPr>
                <a:t>https://www.mayoclinic.org/diseases-conditions/pneumonia/symptoms-causes/syc-20354204</a:t>
              </a:r>
              <a:r>
                <a:rPr lang="en-US" sz="15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Pneumonia Mortality </a:t>
            </a:r>
          </a:p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Age in 2021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C7A2722-FDD0-9577-EA8C-D8EFB3825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1267957"/>
            <a:ext cx="7137401" cy="5038165"/>
          </a:xfrm>
          <a:prstGeom prst="rect">
            <a:avLst/>
          </a:prstGeom>
          <a:ln w="28575">
            <a:solidFill>
              <a:srgbClr val="1C584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EB54AD-654B-D6C3-7334-81908EFCD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55" t="54592" r="33673" b="18604"/>
          <a:stretch/>
        </p:blipFill>
        <p:spPr>
          <a:xfrm>
            <a:off x="7316570" y="1267957"/>
            <a:ext cx="4850029" cy="5046030"/>
          </a:xfrm>
          <a:prstGeom prst="rect">
            <a:avLst/>
          </a:prstGeom>
          <a:ln w="28575">
            <a:solidFill>
              <a:srgbClr val="1C584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00045A-85DF-5C21-8178-9FCD65FAAD1F}"/>
              </a:ext>
            </a:extLst>
          </p:cNvPr>
          <p:cNvSpPr/>
          <p:nvPr/>
        </p:nvSpPr>
        <p:spPr>
          <a:xfrm>
            <a:off x="7311490" y="5699760"/>
            <a:ext cx="4850029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959673-9A9C-0591-55C3-2E86F9380DAB}"/>
              </a:ext>
            </a:extLst>
          </p:cNvPr>
          <p:cNvSpPr/>
          <p:nvPr/>
        </p:nvSpPr>
        <p:spPr>
          <a:xfrm>
            <a:off x="7316570" y="2611120"/>
            <a:ext cx="4850029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F0D97-E245-E97A-36CA-31F10522F912}"/>
              </a:ext>
            </a:extLst>
          </p:cNvPr>
          <p:cNvSpPr/>
          <p:nvPr/>
        </p:nvSpPr>
        <p:spPr>
          <a:xfrm>
            <a:off x="7316570" y="5013960"/>
            <a:ext cx="4850029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2409E29-8160-D957-BEEB-935F9CF49A7E}"/>
              </a:ext>
            </a:extLst>
          </p:cNvPr>
          <p:cNvSpPr txBox="1">
            <a:spLocks/>
          </p:cNvSpPr>
          <p:nvPr/>
        </p:nvSpPr>
        <p:spPr>
          <a:xfrm>
            <a:off x="1840994" y="6082484"/>
            <a:ext cx="4140200" cy="35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[Source: </a:t>
            </a:r>
            <a:r>
              <a:rPr lang="en-US" sz="1400" dirty="0">
                <a:hlinkClick r:id="rId6"/>
              </a:rPr>
              <a:t>https://ourworldindata.org/pneumonia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742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Pneumonia Mortality Rate </a:t>
            </a:r>
          </a:p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Country in 2021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7A2722-FDD0-9577-EA8C-D8EFB3825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9" y="1255751"/>
            <a:ext cx="7137400" cy="5038165"/>
          </a:xfrm>
          <a:prstGeom prst="rect">
            <a:avLst/>
          </a:prstGeom>
          <a:ln w="28575">
            <a:solidFill>
              <a:srgbClr val="1C584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2409E29-8160-D957-BEEB-935F9CF49A7E}"/>
              </a:ext>
            </a:extLst>
          </p:cNvPr>
          <p:cNvSpPr txBox="1">
            <a:spLocks/>
          </p:cNvSpPr>
          <p:nvPr/>
        </p:nvSpPr>
        <p:spPr>
          <a:xfrm>
            <a:off x="1840994" y="6082484"/>
            <a:ext cx="4140200" cy="35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[Source: </a:t>
            </a:r>
            <a:r>
              <a:rPr lang="en-US" sz="1400" dirty="0">
                <a:hlinkClick r:id="rId5"/>
              </a:rPr>
              <a:t>https://ourworldindata.org/pneumonia</a:t>
            </a:r>
            <a:r>
              <a:rPr lang="en-US" sz="1400" dirty="0"/>
              <a:t>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CC40DD-A8F3-1ACC-580A-97D9411B7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67502"/>
              </p:ext>
            </p:extLst>
          </p:nvPr>
        </p:nvGraphicFramePr>
        <p:xfrm>
          <a:off x="7340599" y="1255752"/>
          <a:ext cx="4856481" cy="50381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56481">
                  <a:extLst>
                    <a:ext uri="{9D8B030D-6E8A-4147-A177-3AD203B41FA5}">
                      <a16:colId xmlns:a16="http://schemas.microsoft.com/office/drawing/2014/main" val="2476319223"/>
                    </a:ext>
                  </a:extLst>
                </a:gridCol>
              </a:tblGrid>
              <a:tr h="839694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  <a:p>
                      <a:pPr algn="ctr"/>
                      <a:r>
                        <a:rPr lang="en-US" sz="2400" b="1" dirty="0"/>
                        <a:t>World:</a:t>
                      </a:r>
                    </a:p>
                  </a:txBody>
                  <a:tcPr>
                    <a:solidFill>
                      <a:srgbClr val="1C5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09110"/>
                  </a:ext>
                </a:extLst>
              </a:tr>
              <a:tr h="8396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28.7 per 100,000 people</a:t>
                      </a:r>
                    </a:p>
                  </a:txBody>
                  <a:tcPr>
                    <a:solidFill>
                      <a:srgbClr val="F0F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419589"/>
                  </a:ext>
                </a:extLst>
              </a:tr>
              <a:tr h="839694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Africa:</a:t>
                      </a:r>
                    </a:p>
                  </a:txBody>
                  <a:tcPr>
                    <a:solidFill>
                      <a:srgbClr val="1C5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12750"/>
                  </a:ext>
                </a:extLst>
              </a:tr>
              <a:tr h="8396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80.4 per 100,000 people</a:t>
                      </a:r>
                    </a:p>
                  </a:txBody>
                  <a:tcPr>
                    <a:solidFill>
                      <a:srgbClr val="BA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0913"/>
                  </a:ext>
                </a:extLst>
              </a:tr>
              <a:tr h="839694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South Africa:</a:t>
                      </a:r>
                    </a:p>
                  </a:txBody>
                  <a:tcPr>
                    <a:solidFill>
                      <a:srgbClr val="1C5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21242"/>
                  </a:ext>
                </a:extLst>
              </a:tr>
              <a:tr h="8396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65.3 per 100,000 people</a:t>
                      </a:r>
                    </a:p>
                  </a:txBody>
                  <a:tcPr>
                    <a:solidFill>
                      <a:srgbClr val="BA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1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11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Artificial Intelligence (AI)?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5D25EC0-73A0-F770-1C79-FE8F007745DD}"/>
              </a:ext>
            </a:extLst>
          </p:cNvPr>
          <p:cNvGrpSpPr/>
          <p:nvPr/>
        </p:nvGrpSpPr>
        <p:grpSpPr>
          <a:xfrm>
            <a:off x="8322989" y="1891701"/>
            <a:ext cx="3774126" cy="4000573"/>
            <a:chOff x="8322989" y="1891701"/>
            <a:chExt cx="3774126" cy="400057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B769B9-DD05-E871-207C-EA233CCD04F7}"/>
                </a:ext>
              </a:extLst>
            </p:cNvPr>
            <p:cNvSpPr/>
            <p:nvPr/>
          </p:nvSpPr>
          <p:spPr>
            <a:xfrm>
              <a:off x="8322989" y="1891701"/>
              <a:ext cx="3486446" cy="2602558"/>
            </a:xfrm>
            <a:custGeom>
              <a:avLst/>
              <a:gdLst>
                <a:gd name="connsiteX0" fmla="*/ 208205 w 3486446"/>
                <a:gd name="connsiteY0" fmla="*/ 0 h 2602558"/>
                <a:gd name="connsiteX1" fmla="*/ 3278241 w 3486446"/>
                <a:gd name="connsiteY1" fmla="*/ 0 h 2602558"/>
                <a:gd name="connsiteX2" fmla="*/ 3486446 w 3486446"/>
                <a:gd name="connsiteY2" fmla="*/ 208205 h 2602558"/>
                <a:gd name="connsiteX3" fmla="*/ 3486446 w 3486446"/>
                <a:gd name="connsiteY3" fmla="*/ 2602558 h 2602558"/>
                <a:gd name="connsiteX4" fmla="*/ 3486446 w 3486446"/>
                <a:gd name="connsiteY4" fmla="*/ 2602558 h 2602558"/>
                <a:gd name="connsiteX5" fmla="*/ 0 w 3486446"/>
                <a:gd name="connsiteY5" fmla="*/ 2602558 h 2602558"/>
                <a:gd name="connsiteX6" fmla="*/ 0 w 3486446"/>
                <a:gd name="connsiteY6" fmla="*/ 2602558 h 2602558"/>
                <a:gd name="connsiteX7" fmla="*/ 0 w 3486446"/>
                <a:gd name="connsiteY7" fmla="*/ 208205 h 2602558"/>
                <a:gd name="connsiteX8" fmla="*/ 208205 w 3486446"/>
                <a:gd name="connsiteY8" fmla="*/ 0 h 260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6446" h="2602558">
                  <a:moveTo>
                    <a:pt x="208205" y="0"/>
                  </a:moveTo>
                  <a:lnTo>
                    <a:pt x="3278241" y="0"/>
                  </a:lnTo>
                  <a:cubicBezTo>
                    <a:pt x="3393229" y="0"/>
                    <a:pt x="3486446" y="93217"/>
                    <a:pt x="3486446" y="208205"/>
                  </a:cubicBezTo>
                  <a:lnTo>
                    <a:pt x="3486446" y="2602558"/>
                  </a:lnTo>
                  <a:lnTo>
                    <a:pt x="3486446" y="2602558"/>
                  </a:lnTo>
                  <a:lnTo>
                    <a:pt x="0" y="2602558"/>
                  </a:lnTo>
                  <a:lnTo>
                    <a:pt x="0" y="2602558"/>
                  </a:lnTo>
                  <a:lnTo>
                    <a:pt x="0" y="208205"/>
                  </a:lnTo>
                  <a:cubicBezTo>
                    <a:pt x="0" y="93217"/>
                    <a:pt x="93217" y="0"/>
                    <a:pt x="208205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71" tIns="163851" rIns="95271" bIns="34290" numCol="1" spcCol="1270" anchor="t" anchorCtr="0">
              <a:noAutofit/>
            </a:bodyPr>
            <a:lstStyle/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en-US" sz="2600" kern="1200" dirty="0"/>
            </a:p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en-US" sz="2600" dirty="0"/>
            </a:p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700" kern="1200" dirty="0"/>
                <a:t>Is currently growing:</a:t>
              </a:r>
              <a:r>
                <a:rPr lang="en-US" sz="2700" kern="1200" dirty="0">
                  <a:sym typeface="Wingdings" panose="05000000000000000000" pitchFamily="2" charset="2"/>
                </a:rPr>
                <a:t> </a:t>
              </a:r>
              <a:r>
                <a:rPr lang="en-US" sz="2700" b="1" kern="1200" dirty="0">
                  <a:solidFill>
                    <a:srgbClr val="1C5840"/>
                  </a:solidFill>
                  <a:sym typeface="Wingdings" panose="05000000000000000000" pitchFamily="2" charset="2"/>
                </a:rPr>
                <a:t>↑data creation</a:t>
              </a:r>
              <a:r>
                <a:rPr lang="en-US" sz="2700" kern="1200" dirty="0">
                  <a:sym typeface="Wingdings" panose="05000000000000000000" pitchFamily="2" charset="2"/>
                </a:rPr>
                <a:t>  + </a:t>
              </a:r>
              <a:r>
                <a:rPr lang="en-US" sz="2700" b="1" kern="1200" dirty="0">
                  <a:solidFill>
                    <a:srgbClr val="1C5840"/>
                  </a:solidFill>
                  <a:sym typeface="Wingdings" panose="05000000000000000000" pitchFamily="2" charset="2"/>
                </a:rPr>
                <a:t>↑computing power</a:t>
              </a:r>
            </a:p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600" kern="1200" dirty="0">
                  <a:sym typeface="Wingdings" panose="05000000000000000000" pitchFamily="2" charset="2"/>
                </a:rPr>
                <a:t> </a:t>
              </a:r>
              <a:endParaRPr lang="en-US" sz="2600" kern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1C4419-5EAB-DC6D-6741-80B8F7CEB028}"/>
                </a:ext>
              </a:extLst>
            </p:cNvPr>
            <p:cNvSpPr/>
            <p:nvPr/>
          </p:nvSpPr>
          <p:spPr>
            <a:xfrm>
              <a:off x="8322989" y="4494259"/>
              <a:ext cx="3486446" cy="1119100"/>
            </a:xfrm>
            <a:custGeom>
              <a:avLst/>
              <a:gdLst>
                <a:gd name="connsiteX0" fmla="*/ 0 w 3486446"/>
                <a:gd name="connsiteY0" fmla="*/ 0 h 1119100"/>
                <a:gd name="connsiteX1" fmla="*/ 3486446 w 3486446"/>
                <a:gd name="connsiteY1" fmla="*/ 0 h 1119100"/>
                <a:gd name="connsiteX2" fmla="*/ 3486446 w 3486446"/>
                <a:gd name="connsiteY2" fmla="*/ 1119100 h 1119100"/>
                <a:gd name="connsiteX3" fmla="*/ 0 w 3486446"/>
                <a:gd name="connsiteY3" fmla="*/ 1119100 h 1119100"/>
                <a:gd name="connsiteX4" fmla="*/ 0 w 3486446"/>
                <a:gd name="connsiteY4" fmla="*/ 0 h 11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6446" h="1119100">
                  <a:moveTo>
                    <a:pt x="0" y="0"/>
                  </a:moveTo>
                  <a:lnTo>
                    <a:pt x="3486446" y="0"/>
                  </a:lnTo>
                  <a:lnTo>
                    <a:pt x="3486446" y="1119100"/>
                  </a:lnTo>
                  <a:lnTo>
                    <a:pt x="0" y="11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30" tIns="0" rIns="1085813" bIns="0" numCol="1" spcCol="1270" anchor="ctr" anchorCtr="0">
              <a:noAutofit/>
            </a:bodyPr>
            <a:lstStyle/>
            <a:p>
              <a:pPr marL="0" lvl="0" indent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/>
                <a:t>Current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EE86B2-01BD-7292-AD7C-73FEE4AD2520}"/>
                </a:ext>
              </a:extLst>
            </p:cNvPr>
            <p:cNvSpPr/>
            <p:nvPr/>
          </p:nvSpPr>
          <p:spPr>
            <a:xfrm>
              <a:off x="10876859" y="4672018"/>
              <a:ext cx="1220256" cy="12202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rgbClr val="7EA499">
                  <a:alpha val="89804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1" name="Graphic 40" descr="Exponential Graph with solid fill">
              <a:extLst>
                <a:ext uri="{FF2B5EF4-FFF2-40B4-BE49-F238E27FC236}">
                  <a16:creationId xmlns:a16="http://schemas.microsoft.com/office/drawing/2014/main" id="{2D78D9AD-AA63-9EBB-4AAA-98C51F12E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2603" y="482953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3F6E3E-4E40-0928-6883-F634B13AC9EF}"/>
              </a:ext>
            </a:extLst>
          </p:cNvPr>
          <p:cNvGrpSpPr/>
          <p:nvPr/>
        </p:nvGrpSpPr>
        <p:grpSpPr>
          <a:xfrm>
            <a:off x="170116" y="1891701"/>
            <a:ext cx="3774125" cy="4000573"/>
            <a:chOff x="170116" y="1891701"/>
            <a:chExt cx="3774125" cy="400057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2F4C44-BB68-0CC8-2B3B-88E957FE840F}"/>
                </a:ext>
              </a:extLst>
            </p:cNvPr>
            <p:cNvSpPr/>
            <p:nvPr/>
          </p:nvSpPr>
          <p:spPr>
            <a:xfrm>
              <a:off x="170116" y="1891701"/>
              <a:ext cx="3486446" cy="2602558"/>
            </a:xfrm>
            <a:custGeom>
              <a:avLst/>
              <a:gdLst>
                <a:gd name="connsiteX0" fmla="*/ 208205 w 3486446"/>
                <a:gd name="connsiteY0" fmla="*/ 0 h 2602558"/>
                <a:gd name="connsiteX1" fmla="*/ 3278241 w 3486446"/>
                <a:gd name="connsiteY1" fmla="*/ 0 h 2602558"/>
                <a:gd name="connsiteX2" fmla="*/ 3486446 w 3486446"/>
                <a:gd name="connsiteY2" fmla="*/ 208205 h 2602558"/>
                <a:gd name="connsiteX3" fmla="*/ 3486446 w 3486446"/>
                <a:gd name="connsiteY3" fmla="*/ 2602558 h 2602558"/>
                <a:gd name="connsiteX4" fmla="*/ 3486446 w 3486446"/>
                <a:gd name="connsiteY4" fmla="*/ 2602558 h 2602558"/>
                <a:gd name="connsiteX5" fmla="*/ 0 w 3486446"/>
                <a:gd name="connsiteY5" fmla="*/ 2602558 h 2602558"/>
                <a:gd name="connsiteX6" fmla="*/ 0 w 3486446"/>
                <a:gd name="connsiteY6" fmla="*/ 2602558 h 2602558"/>
                <a:gd name="connsiteX7" fmla="*/ 0 w 3486446"/>
                <a:gd name="connsiteY7" fmla="*/ 208205 h 2602558"/>
                <a:gd name="connsiteX8" fmla="*/ 208205 w 3486446"/>
                <a:gd name="connsiteY8" fmla="*/ 0 h 260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6446" h="2602558">
                  <a:moveTo>
                    <a:pt x="208205" y="0"/>
                  </a:moveTo>
                  <a:lnTo>
                    <a:pt x="3278241" y="0"/>
                  </a:lnTo>
                  <a:cubicBezTo>
                    <a:pt x="3393229" y="0"/>
                    <a:pt x="3486446" y="93217"/>
                    <a:pt x="3486446" y="208205"/>
                  </a:cubicBezTo>
                  <a:lnTo>
                    <a:pt x="3486446" y="2602558"/>
                  </a:lnTo>
                  <a:lnTo>
                    <a:pt x="3486446" y="2602558"/>
                  </a:lnTo>
                  <a:lnTo>
                    <a:pt x="0" y="2602558"/>
                  </a:lnTo>
                  <a:lnTo>
                    <a:pt x="0" y="2602558"/>
                  </a:lnTo>
                  <a:lnTo>
                    <a:pt x="0" y="208205"/>
                  </a:lnTo>
                  <a:cubicBezTo>
                    <a:pt x="0" y="93217"/>
                    <a:pt x="93217" y="0"/>
                    <a:pt x="208205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91" tIns="148611" rIns="90191" bIns="29210" numCol="1" spcCol="1270" anchor="t" anchorCtr="0">
              <a:noAutofit/>
            </a:bodyPr>
            <a:lstStyle/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300" kern="1200" dirty="0"/>
                <a:t>A computer science field</a:t>
              </a:r>
            </a:p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300" kern="1200" dirty="0"/>
                <a:t>focused on developing </a:t>
              </a:r>
              <a:r>
                <a:rPr lang="en-US" sz="2300" b="1" kern="1200" dirty="0">
                  <a:solidFill>
                    <a:srgbClr val="1C5840"/>
                  </a:solidFill>
                </a:rPr>
                <a:t>intelligent machines</a:t>
              </a:r>
            </a:p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en-US" sz="2300" kern="1200" dirty="0"/>
            </a:p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300" kern="1200" dirty="0"/>
                <a:t>Can perform tasks that usually require </a:t>
              </a:r>
              <a:r>
                <a:rPr lang="en-US" sz="2300" b="1" kern="1200" dirty="0">
                  <a:solidFill>
                    <a:srgbClr val="1C5840"/>
                  </a:solidFill>
                </a:rPr>
                <a:t>human intelligence</a:t>
              </a:r>
            </a:p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3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0CBCAF7-5191-11C6-D217-553F3407D2E3}"/>
                </a:ext>
              </a:extLst>
            </p:cNvPr>
            <p:cNvSpPr/>
            <p:nvPr/>
          </p:nvSpPr>
          <p:spPr>
            <a:xfrm>
              <a:off x="170116" y="4494259"/>
              <a:ext cx="3486446" cy="1119100"/>
            </a:xfrm>
            <a:custGeom>
              <a:avLst/>
              <a:gdLst>
                <a:gd name="connsiteX0" fmla="*/ 0 w 3486446"/>
                <a:gd name="connsiteY0" fmla="*/ 0 h 1119100"/>
                <a:gd name="connsiteX1" fmla="*/ 3486446 w 3486446"/>
                <a:gd name="connsiteY1" fmla="*/ 0 h 1119100"/>
                <a:gd name="connsiteX2" fmla="*/ 3486446 w 3486446"/>
                <a:gd name="connsiteY2" fmla="*/ 1119100 h 1119100"/>
                <a:gd name="connsiteX3" fmla="*/ 0 w 3486446"/>
                <a:gd name="connsiteY3" fmla="*/ 1119100 h 1119100"/>
                <a:gd name="connsiteX4" fmla="*/ 0 w 3486446"/>
                <a:gd name="connsiteY4" fmla="*/ 0 h 11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6446" h="1119100">
                  <a:moveTo>
                    <a:pt x="0" y="0"/>
                  </a:moveTo>
                  <a:lnTo>
                    <a:pt x="3486446" y="0"/>
                  </a:lnTo>
                  <a:lnTo>
                    <a:pt x="3486446" y="1119100"/>
                  </a:lnTo>
                  <a:lnTo>
                    <a:pt x="0" y="11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30" tIns="0" rIns="1085813" bIns="0" numCol="1" spcCol="1270" anchor="ctr" anchorCtr="0">
              <a:noAutofit/>
            </a:bodyPr>
            <a:lstStyle/>
            <a:p>
              <a:pPr marL="0" lvl="0" indent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/>
                <a:t>Definition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1D7DFB8-6F51-4422-2603-1ACB8CD10D4B}"/>
                </a:ext>
              </a:extLst>
            </p:cNvPr>
            <p:cNvSpPr/>
            <p:nvPr/>
          </p:nvSpPr>
          <p:spPr>
            <a:xfrm>
              <a:off x="2723985" y="4672018"/>
              <a:ext cx="1220256" cy="12202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rgbClr val="7EA499">
                  <a:alpha val="89804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46" name="Graphic 45" descr="Artificial Intelligence with solid fill">
              <a:extLst>
                <a:ext uri="{FF2B5EF4-FFF2-40B4-BE49-F238E27FC236}">
                  <a16:creationId xmlns:a16="http://schemas.microsoft.com/office/drawing/2014/main" id="{DF8CF931-025B-D665-ABF7-3E7B5199D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77487" y="4938382"/>
              <a:ext cx="695477" cy="749461"/>
            </a:xfrm>
            <a:prstGeom prst="rect">
              <a:avLst/>
            </a:prstGeom>
          </p:spPr>
        </p:pic>
        <p:pic>
          <p:nvPicPr>
            <p:cNvPr id="47" name="Graphic 46" descr="Cloud Computing with solid fill">
              <a:extLst>
                <a:ext uri="{FF2B5EF4-FFF2-40B4-BE49-F238E27FC236}">
                  <a16:creationId xmlns:a16="http://schemas.microsoft.com/office/drawing/2014/main" id="{82D2AD34-37B8-6E96-E3FF-9EFFD8CC1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48365" y="4938381"/>
              <a:ext cx="695477" cy="74946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6BC924-5C54-DA3F-87BB-050C42BEB68B}"/>
              </a:ext>
            </a:extLst>
          </p:cNvPr>
          <p:cNvGrpSpPr/>
          <p:nvPr/>
        </p:nvGrpSpPr>
        <p:grpSpPr>
          <a:xfrm>
            <a:off x="4246552" y="1891701"/>
            <a:ext cx="3774126" cy="4000573"/>
            <a:chOff x="4246552" y="1891701"/>
            <a:chExt cx="3774126" cy="400057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65F4DA8-1848-7F2D-88A8-1AE97FF368D1}"/>
                </a:ext>
              </a:extLst>
            </p:cNvPr>
            <p:cNvSpPr/>
            <p:nvPr/>
          </p:nvSpPr>
          <p:spPr>
            <a:xfrm>
              <a:off x="4246552" y="1891701"/>
              <a:ext cx="3486446" cy="2602558"/>
            </a:xfrm>
            <a:custGeom>
              <a:avLst/>
              <a:gdLst>
                <a:gd name="connsiteX0" fmla="*/ 208205 w 3486446"/>
                <a:gd name="connsiteY0" fmla="*/ 0 h 2602558"/>
                <a:gd name="connsiteX1" fmla="*/ 3278241 w 3486446"/>
                <a:gd name="connsiteY1" fmla="*/ 0 h 2602558"/>
                <a:gd name="connsiteX2" fmla="*/ 3486446 w 3486446"/>
                <a:gd name="connsiteY2" fmla="*/ 208205 h 2602558"/>
                <a:gd name="connsiteX3" fmla="*/ 3486446 w 3486446"/>
                <a:gd name="connsiteY3" fmla="*/ 2602558 h 2602558"/>
                <a:gd name="connsiteX4" fmla="*/ 3486446 w 3486446"/>
                <a:gd name="connsiteY4" fmla="*/ 2602558 h 2602558"/>
                <a:gd name="connsiteX5" fmla="*/ 0 w 3486446"/>
                <a:gd name="connsiteY5" fmla="*/ 2602558 h 2602558"/>
                <a:gd name="connsiteX6" fmla="*/ 0 w 3486446"/>
                <a:gd name="connsiteY6" fmla="*/ 2602558 h 2602558"/>
                <a:gd name="connsiteX7" fmla="*/ 0 w 3486446"/>
                <a:gd name="connsiteY7" fmla="*/ 208205 h 2602558"/>
                <a:gd name="connsiteX8" fmla="*/ 208205 w 3486446"/>
                <a:gd name="connsiteY8" fmla="*/ 0 h 260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6446" h="2602558">
                  <a:moveTo>
                    <a:pt x="208205" y="0"/>
                  </a:moveTo>
                  <a:lnTo>
                    <a:pt x="3278241" y="0"/>
                  </a:lnTo>
                  <a:cubicBezTo>
                    <a:pt x="3393229" y="0"/>
                    <a:pt x="3486446" y="93217"/>
                    <a:pt x="3486446" y="208205"/>
                  </a:cubicBezTo>
                  <a:lnTo>
                    <a:pt x="3486446" y="2602558"/>
                  </a:lnTo>
                  <a:lnTo>
                    <a:pt x="3486446" y="2602558"/>
                  </a:lnTo>
                  <a:lnTo>
                    <a:pt x="0" y="2602558"/>
                  </a:lnTo>
                  <a:lnTo>
                    <a:pt x="0" y="2602558"/>
                  </a:lnTo>
                  <a:lnTo>
                    <a:pt x="0" y="208205"/>
                  </a:lnTo>
                  <a:cubicBezTo>
                    <a:pt x="0" y="93217"/>
                    <a:pt x="93217" y="0"/>
                    <a:pt x="208205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71" tIns="163851" rIns="95271" bIns="34290" numCol="1" spcCol="1270" anchor="t" anchorCtr="0">
              <a:noAutofit/>
            </a:bodyPr>
            <a:lstStyle/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en-US" sz="2700" b="1" kern="1200" dirty="0">
                <a:solidFill>
                  <a:srgbClr val="4267B2"/>
                </a:solidFill>
              </a:endParaRPr>
            </a:p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en-US" sz="2700" b="1" kern="1200" dirty="0">
                <a:solidFill>
                  <a:srgbClr val="4267B2"/>
                </a:solidFill>
              </a:endParaRPr>
            </a:p>
            <a:p>
              <a:pPr marL="228600" lvl="1" indent="-22860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700" kern="1200" dirty="0"/>
                <a:t>Has been around since the </a:t>
              </a:r>
              <a:r>
                <a:rPr lang="en-US" sz="2700" b="1" kern="1200" dirty="0">
                  <a:solidFill>
                    <a:srgbClr val="1C5840"/>
                  </a:solidFill>
                </a:rPr>
                <a:t>1950s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6D70F1-F599-019E-D35F-384ECE6AE28E}"/>
                </a:ext>
              </a:extLst>
            </p:cNvPr>
            <p:cNvSpPr/>
            <p:nvPr/>
          </p:nvSpPr>
          <p:spPr>
            <a:xfrm>
              <a:off x="4246552" y="4494259"/>
              <a:ext cx="3486446" cy="1119100"/>
            </a:xfrm>
            <a:custGeom>
              <a:avLst/>
              <a:gdLst>
                <a:gd name="connsiteX0" fmla="*/ 0 w 3486446"/>
                <a:gd name="connsiteY0" fmla="*/ 0 h 1119100"/>
                <a:gd name="connsiteX1" fmla="*/ 3486446 w 3486446"/>
                <a:gd name="connsiteY1" fmla="*/ 0 h 1119100"/>
                <a:gd name="connsiteX2" fmla="*/ 3486446 w 3486446"/>
                <a:gd name="connsiteY2" fmla="*/ 1119100 h 1119100"/>
                <a:gd name="connsiteX3" fmla="*/ 0 w 3486446"/>
                <a:gd name="connsiteY3" fmla="*/ 1119100 h 1119100"/>
                <a:gd name="connsiteX4" fmla="*/ 0 w 3486446"/>
                <a:gd name="connsiteY4" fmla="*/ 0 h 11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6446" h="1119100">
                  <a:moveTo>
                    <a:pt x="0" y="0"/>
                  </a:moveTo>
                  <a:lnTo>
                    <a:pt x="3486446" y="0"/>
                  </a:lnTo>
                  <a:lnTo>
                    <a:pt x="3486446" y="1119100"/>
                  </a:lnTo>
                  <a:lnTo>
                    <a:pt x="0" y="11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840"/>
            </a:solidFill>
            <a:ln>
              <a:solidFill>
                <a:srgbClr val="1C58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830" tIns="0" rIns="1085813" bIns="0" numCol="1" spcCol="1270" anchor="ctr" anchorCtr="0">
              <a:noAutofit/>
            </a:bodyPr>
            <a:lstStyle/>
            <a:p>
              <a:pPr marL="0" lvl="0" indent="0" algn="l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/>
                <a:t>History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9C77A1-F943-3B70-BB4F-8C300CAF609A}"/>
                </a:ext>
              </a:extLst>
            </p:cNvPr>
            <p:cNvSpPr/>
            <p:nvPr/>
          </p:nvSpPr>
          <p:spPr>
            <a:xfrm>
              <a:off x="6800422" y="4672018"/>
              <a:ext cx="1220256" cy="122025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rgbClr val="7EA499">
                  <a:alpha val="89804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2" name="Graphic 51" descr="Hourglass 30% with solid fill">
              <a:extLst>
                <a:ext uri="{FF2B5EF4-FFF2-40B4-BE49-F238E27FC236}">
                  <a16:creationId xmlns:a16="http://schemas.microsoft.com/office/drawing/2014/main" id="{42A71DE8-65F1-0B36-4D99-E3BD7D12F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52527" y="482953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Tools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D5815BA-F9F3-3105-E2BE-CD01F6C3C778}"/>
              </a:ext>
            </a:extLst>
          </p:cNvPr>
          <p:cNvGrpSpPr/>
          <p:nvPr/>
        </p:nvGrpSpPr>
        <p:grpSpPr>
          <a:xfrm>
            <a:off x="2210764" y="1312195"/>
            <a:ext cx="7634275" cy="4982019"/>
            <a:chOff x="2210764" y="1312195"/>
            <a:chExt cx="7634275" cy="4982019"/>
          </a:xfrm>
        </p:grpSpPr>
        <p:graphicFrame>
          <p:nvGraphicFramePr>
            <p:cNvPr id="33" name="Diagram 32">
              <a:extLst>
                <a:ext uri="{FF2B5EF4-FFF2-40B4-BE49-F238E27FC236}">
                  <a16:creationId xmlns:a16="http://schemas.microsoft.com/office/drawing/2014/main" id="{6A6D2220-2318-0B13-9228-57634810BB00}"/>
                </a:ext>
              </a:extLst>
            </p:cNvPr>
            <p:cNvGraphicFramePr/>
            <p:nvPr/>
          </p:nvGraphicFramePr>
          <p:xfrm>
            <a:off x="2210764" y="1312195"/>
            <a:ext cx="7634275" cy="49820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A96DAD-974D-6D56-ED4C-BE82AE75638F}"/>
                </a:ext>
              </a:extLst>
            </p:cNvPr>
            <p:cNvGrpSpPr/>
            <p:nvPr/>
          </p:nvGrpSpPr>
          <p:grpSpPr>
            <a:xfrm>
              <a:off x="6770715" y="3711957"/>
              <a:ext cx="2544757" cy="2491010"/>
              <a:chOff x="2709333" y="2709333"/>
              <a:chExt cx="2709333" cy="2709333"/>
            </a:xfrm>
            <a:solidFill>
              <a:srgbClr val="BED3C1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5D93202-4E72-0E50-7DC1-C1927B7DF927}"/>
                  </a:ext>
                </a:extLst>
              </p:cNvPr>
              <p:cNvSpPr/>
              <p:nvPr/>
            </p:nvSpPr>
            <p:spPr>
              <a:xfrm>
                <a:off x="2709333" y="2709333"/>
                <a:ext cx="2709333" cy="270933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Oval 4">
                <a:extLst>
                  <a:ext uri="{FF2B5EF4-FFF2-40B4-BE49-F238E27FC236}">
                    <a16:creationId xmlns:a16="http://schemas.microsoft.com/office/drawing/2014/main" id="{8126CF8B-C84F-E7F0-3FD2-4A66EA08B6BB}"/>
                  </a:ext>
                </a:extLst>
              </p:cNvPr>
              <p:cNvSpPr txBox="1"/>
              <p:nvPr/>
            </p:nvSpPr>
            <p:spPr>
              <a:xfrm>
                <a:off x="3106105" y="3386666"/>
                <a:ext cx="1915788" cy="13546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>
                    <a:solidFill>
                      <a:schemeClr val="tx1"/>
                    </a:solidFill>
                  </a:rPr>
                  <a:t>Data Science</a:t>
                </a:r>
              </a:p>
            </p:txBody>
          </p:sp>
        </p:grp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DCC87FF-7C1E-7269-F820-1CAC8BE88A62}"/>
              </a:ext>
            </a:extLst>
          </p:cNvPr>
          <p:cNvSpPr/>
          <p:nvPr/>
        </p:nvSpPr>
        <p:spPr>
          <a:xfrm flipH="1">
            <a:off x="95985" y="1357829"/>
            <a:ext cx="3365772" cy="1806563"/>
          </a:xfrm>
          <a:prstGeom prst="wedgeRoundRectCallout">
            <a:avLst>
              <a:gd name="adj1" fmla="val -92710"/>
              <a:gd name="adj2" fmla="val 37152"/>
              <a:gd name="adj3" fmla="val 16667"/>
            </a:avLst>
          </a:prstGeom>
          <a:solidFill>
            <a:schemeClr val="bg1"/>
          </a:solidFill>
          <a:ln w="38100">
            <a:solidFill>
              <a:srgbClr val="1C58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“Field of study that gives computers the ability to learn </a:t>
            </a:r>
            <a:r>
              <a:rPr lang="en-US" b="1" dirty="0">
                <a:solidFill>
                  <a:srgbClr val="1C5840"/>
                </a:solidFill>
              </a:rPr>
              <a:t>without being explicitly programmed</a:t>
            </a:r>
            <a:r>
              <a:rPr lang="en-US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Arthur Samuel (1959)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58C9D2-F280-B055-5AE6-6DF721C83AE8}"/>
              </a:ext>
            </a:extLst>
          </p:cNvPr>
          <p:cNvSpPr/>
          <p:nvPr/>
        </p:nvSpPr>
        <p:spPr>
          <a:xfrm>
            <a:off x="8730245" y="1895685"/>
            <a:ext cx="3365772" cy="1663301"/>
          </a:xfrm>
          <a:prstGeom prst="wedgeRoundRectCallout">
            <a:avLst>
              <a:gd name="adj1" fmla="val -39884"/>
              <a:gd name="adj2" fmla="val 91123"/>
              <a:gd name="adj3" fmla="val 16667"/>
            </a:avLst>
          </a:prstGeom>
          <a:solidFill>
            <a:schemeClr val="bg1"/>
          </a:solidFill>
          <a:ln w="38100">
            <a:solidFill>
              <a:srgbClr val="BED3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Science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“Science of extracting knowledge and insights from data.”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Andrew Ng, DeepLearning.AI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73F9CC1-CE7F-C2E8-DC08-FC3A41FA9B2A}"/>
              </a:ext>
            </a:extLst>
          </p:cNvPr>
          <p:cNvSpPr/>
          <p:nvPr/>
        </p:nvSpPr>
        <p:spPr>
          <a:xfrm flipH="1">
            <a:off x="95984" y="3383280"/>
            <a:ext cx="3419375" cy="2834640"/>
          </a:xfrm>
          <a:prstGeom prst="wedgeRoundRectCallout">
            <a:avLst>
              <a:gd name="adj1" fmla="val -93615"/>
              <a:gd name="adj2" fmla="val -16793"/>
              <a:gd name="adj3" fmla="val 16667"/>
            </a:avLst>
          </a:prstGeom>
          <a:solidFill>
            <a:schemeClr val="bg1"/>
          </a:solidFill>
          <a:ln w="38100">
            <a:solidFill>
              <a:srgbClr val="7EA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Deep Learning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“Deep learning is a subfield of machine learning concerned with algorithms inspired by the structure and function of the brain called artificial neural networks.”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Ian Goodfellow, Yoshua Bengio, &amp; Aaron Courville (2016)</a:t>
            </a:r>
          </a:p>
        </p:txBody>
      </p:sp>
    </p:spTree>
    <p:extLst>
      <p:ext uri="{BB962C8B-B14F-4D97-AF65-F5344CB8AC3E}">
        <p14:creationId xmlns:p14="http://schemas.microsoft.com/office/powerpoint/2010/main" val="266922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0FB9-B08C-74D0-D659-CDFCB2D2EA9D}"/>
              </a:ext>
            </a:extLst>
          </p:cNvPr>
          <p:cNvCxnSpPr/>
          <p:nvPr/>
        </p:nvCxnSpPr>
        <p:spPr>
          <a:xfrm>
            <a:off x="0" y="1253331"/>
            <a:ext cx="12192000" cy="0"/>
          </a:xfrm>
          <a:prstGeom prst="line">
            <a:avLst/>
          </a:prstGeom>
          <a:ln w="28575">
            <a:solidFill>
              <a:srgbClr val="1C58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6;g14759618cc2_3_68">
            <a:extLst>
              <a:ext uri="{FF2B5EF4-FFF2-40B4-BE49-F238E27FC236}">
                <a16:creationId xmlns:a16="http://schemas.microsoft.com/office/drawing/2014/main" id="{069C8E24-2052-FFEF-8669-9781FA079B9C}"/>
              </a:ext>
            </a:extLst>
          </p:cNvPr>
          <p:cNvSpPr/>
          <p:nvPr/>
        </p:nvSpPr>
        <p:spPr>
          <a:xfrm>
            <a:off x="0" y="6308201"/>
            <a:ext cx="12192000" cy="555585"/>
          </a:xfrm>
          <a:prstGeom prst="rect">
            <a:avLst/>
          </a:prstGeom>
          <a:solidFill>
            <a:srgbClr val="1C58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C71C0A-9FF3-B6F4-450C-EA43E62BCB85}"/>
              </a:ext>
            </a:extLst>
          </p:cNvPr>
          <p:cNvSpPr txBox="1">
            <a:spLocks/>
          </p:cNvSpPr>
          <p:nvPr/>
        </p:nvSpPr>
        <p:spPr>
          <a:xfrm>
            <a:off x="8077200" y="6308199"/>
            <a:ext cx="3261360" cy="5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7F2A4-B007-6DFF-5D9C-386FB96FB9CA}"/>
              </a:ext>
            </a:extLst>
          </p:cNvPr>
          <p:cNvSpPr txBox="1">
            <a:spLocks/>
          </p:cNvSpPr>
          <p:nvPr/>
        </p:nvSpPr>
        <p:spPr>
          <a:xfrm>
            <a:off x="0" y="4382"/>
            <a:ext cx="12192000" cy="126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C58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All Around Us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5FB90E0-111A-29F0-CCBA-6A320B2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26919" y="6313988"/>
            <a:ext cx="7277607" cy="55558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Data &amp; AI Community Day Durban: Season of AI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Coastlands Umhlanga Hotel &amp; Convention Centre, Umhlanga, Durban, South Africa | 20 July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A01B-7AB7-D771-51B9-E3641D65C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4" t="28333" r="1176" b="21275"/>
          <a:stretch/>
        </p:blipFill>
        <p:spPr>
          <a:xfrm>
            <a:off x="95985" y="4065"/>
            <a:ext cx="1179096" cy="1229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25E66-ED80-B36D-6219-0864672BD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99" t="34561" r="28560" b="13295"/>
          <a:stretch/>
        </p:blipFill>
        <p:spPr>
          <a:xfrm>
            <a:off x="10967719" y="74847"/>
            <a:ext cx="1123215" cy="1122645"/>
          </a:xfrm>
          <a:custGeom>
            <a:avLst/>
            <a:gdLst>
              <a:gd name="connsiteX0" fmla="*/ 0 w 1123215"/>
              <a:gd name="connsiteY0" fmla="*/ 187111 h 1122645"/>
              <a:gd name="connsiteX1" fmla="*/ 187111 w 1123215"/>
              <a:gd name="connsiteY1" fmla="*/ 0 h 1122645"/>
              <a:gd name="connsiteX2" fmla="*/ 569097 w 1123215"/>
              <a:gd name="connsiteY2" fmla="*/ 0 h 1122645"/>
              <a:gd name="connsiteX3" fmla="*/ 936104 w 1123215"/>
              <a:gd name="connsiteY3" fmla="*/ 0 h 1122645"/>
              <a:gd name="connsiteX4" fmla="*/ 1123215 w 1123215"/>
              <a:gd name="connsiteY4" fmla="*/ 187111 h 1122645"/>
              <a:gd name="connsiteX5" fmla="*/ 1123215 w 1123215"/>
              <a:gd name="connsiteY5" fmla="*/ 553838 h 1122645"/>
              <a:gd name="connsiteX6" fmla="*/ 1123215 w 1123215"/>
              <a:gd name="connsiteY6" fmla="*/ 935534 h 1122645"/>
              <a:gd name="connsiteX7" fmla="*/ 936104 w 1123215"/>
              <a:gd name="connsiteY7" fmla="*/ 1122645 h 1122645"/>
              <a:gd name="connsiteX8" fmla="*/ 554118 w 1123215"/>
              <a:gd name="connsiteY8" fmla="*/ 1122645 h 1122645"/>
              <a:gd name="connsiteX9" fmla="*/ 187111 w 1123215"/>
              <a:gd name="connsiteY9" fmla="*/ 1122645 h 1122645"/>
              <a:gd name="connsiteX10" fmla="*/ 0 w 1123215"/>
              <a:gd name="connsiteY10" fmla="*/ 935534 h 1122645"/>
              <a:gd name="connsiteX11" fmla="*/ 0 w 1123215"/>
              <a:gd name="connsiteY11" fmla="*/ 568807 h 1122645"/>
              <a:gd name="connsiteX12" fmla="*/ 0 w 1123215"/>
              <a:gd name="connsiteY12" fmla="*/ 187111 h 112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3215" h="1122645" fill="none" extrusionOk="0">
                <a:moveTo>
                  <a:pt x="0" y="187111"/>
                </a:moveTo>
                <a:cubicBezTo>
                  <a:pt x="10202" y="88263"/>
                  <a:pt x="87025" y="19148"/>
                  <a:pt x="187111" y="0"/>
                </a:cubicBezTo>
                <a:cubicBezTo>
                  <a:pt x="333629" y="-27100"/>
                  <a:pt x="473662" y="30949"/>
                  <a:pt x="569097" y="0"/>
                </a:cubicBezTo>
                <a:cubicBezTo>
                  <a:pt x="664532" y="-30949"/>
                  <a:pt x="845994" y="2021"/>
                  <a:pt x="936104" y="0"/>
                </a:cubicBezTo>
                <a:cubicBezTo>
                  <a:pt x="1042875" y="13439"/>
                  <a:pt x="1129383" y="86162"/>
                  <a:pt x="1123215" y="187111"/>
                </a:cubicBezTo>
                <a:cubicBezTo>
                  <a:pt x="1139718" y="331232"/>
                  <a:pt x="1110313" y="370922"/>
                  <a:pt x="1123215" y="553838"/>
                </a:cubicBezTo>
                <a:cubicBezTo>
                  <a:pt x="1136117" y="736754"/>
                  <a:pt x="1084850" y="849765"/>
                  <a:pt x="1123215" y="935534"/>
                </a:cubicBezTo>
                <a:cubicBezTo>
                  <a:pt x="1134315" y="1025055"/>
                  <a:pt x="1014537" y="1116682"/>
                  <a:pt x="936104" y="1122645"/>
                </a:cubicBezTo>
                <a:cubicBezTo>
                  <a:pt x="813367" y="1150381"/>
                  <a:pt x="708792" y="1083425"/>
                  <a:pt x="554118" y="1122645"/>
                </a:cubicBezTo>
                <a:cubicBezTo>
                  <a:pt x="399444" y="1161865"/>
                  <a:pt x="309928" y="1114116"/>
                  <a:pt x="187111" y="1122645"/>
                </a:cubicBezTo>
                <a:cubicBezTo>
                  <a:pt x="105596" y="1138237"/>
                  <a:pt x="5437" y="1045974"/>
                  <a:pt x="0" y="935534"/>
                </a:cubicBezTo>
                <a:cubicBezTo>
                  <a:pt x="-9078" y="840413"/>
                  <a:pt x="16989" y="676222"/>
                  <a:pt x="0" y="568807"/>
                </a:cubicBezTo>
                <a:cubicBezTo>
                  <a:pt x="-16989" y="461392"/>
                  <a:pt x="10711" y="331699"/>
                  <a:pt x="0" y="187111"/>
                </a:cubicBezTo>
                <a:close/>
              </a:path>
              <a:path w="1123215" h="1122645" stroke="0" extrusionOk="0">
                <a:moveTo>
                  <a:pt x="0" y="187111"/>
                </a:moveTo>
                <a:cubicBezTo>
                  <a:pt x="-2894" y="88579"/>
                  <a:pt x="72947" y="16331"/>
                  <a:pt x="187111" y="0"/>
                </a:cubicBezTo>
                <a:cubicBezTo>
                  <a:pt x="313576" y="-7944"/>
                  <a:pt x="392584" y="12379"/>
                  <a:pt x="561608" y="0"/>
                </a:cubicBezTo>
                <a:cubicBezTo>
                  <a:pt x="730632" y="-12379"/>
                  <a:pt x="858866" y="44645"/>
                  <a:pt x="936104" y="0"/>
                </a:cubicBezTo>
                <a:cubicBezTo>
                  <a:pt x="1048829" y="22581"/>
                  <a:pt x="1126696" y="88131"/>
                  <a:pt x="1123215" y="187111"/>
                </a:cubicBezTo>
                <a:cubicBezTo>
                  <a:pt x="1165985" y="362570"/>
                  <a:pt x="1123178" y="455213"/>
                  <a:pt x="1123215" y="568807"/>
                </a:cubicBezTo>
                <a:cubicBezTo>
                  <a:pt x="1123252" y="682401"/>
                  <a:pt x="1097144" y="763636"/>
                  <a:pt x="1123215" y="935534"/>
                </a:cubicBezTo>
                <a:cubicBezTo>
                  <a:pt x="1120932" y="1063729"/>
                  <a:pt x="1033471" y="1109783"/>
                  <a:pt x="936104" y="1122645"/>
                </a:cubicBezTo>
                <a:cubicBezTo>
                  <a:pt x="791289" y="1155594"/>
                  <a:pt x="678216" y="1110203"/>
                  <a:pt x="569097" y="1122645"/>
                </a:cubicBezTo>
                <a:cubicBezTo>
                  <a:pt x="459978" y="1135087"/>
                  <a:pt x="302998" y="1076816"/>
                  <a:pt x="187111" y="1122645"/>
                </a:cubicBezTo>
                <a:cubicBezTo>
                  <a:pt x="89681" y="1127035"/>
                  <a:pt x="3845" y="1049039"/>
                  <a:pt x="0" y="935534"/>
                </a:cubicBezTo>
                <a:cubicBezTo>
                  <a:pt x="-2443" y="856300"/>
                  <a:pt x="39803" y="688769"/>
                  <a:pt x="0" y="546354"/>
                </a:cubicBezTo>
                <a:cubicBezTo>
                  <a:pt x="-39803" y="403939"/>
                  <a:pt x="7694" y="311436"/>
                  <a:pt x="0" y="187111"/>
                </a:cubicBezTo>
                <a:close/>
              </a:path>
            </a:pathLst>
          </a:custGeom>
          <a:ln w="38100">
            <a:solidFill>
              <a:srgbClr val="8D5128"/>
            </a:solidFill>
            <a:extLst>
              <a:ext uri="{C807C97D-BFC1-408E-A445-0C87EB9F89A2}">
                <ask:lineSketchStyleProps xmlns:ask="http://schemas.microsoft.com/office/drawing/2018/sketchyshapes" sd="294640035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88C090B-45F0-EEC0-0EBD-DE086CF3A838}"/>
              </a:ext>
            </a:extLst>
          </p:cNvPr>
          <p:cNvSpPr txBox="1">
            <a:spLocks/>
          </p:cNvSpPr>
          <p:nvPr/>
        </p:nvSpPr>
        <p:spPr>
          <a:xfrm>
            <a:off x="3642177" y="1585728"/>
            <a:ext cx="2530023" cy="4256272"/>
          </a:xfrm>
          <a:prstGeom prst="rect">
            <a:avLst/>
          </a:prstGeom>
          <a:solidFill>
            <a:srgbClr val="1C5840"/>
          </a:solidFill>
          <a:ln w="38100">
            <a:solidFill>
              <a:srgbClr val="1C58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Projected AI Value Creation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by 2030</a:t>
            </a:r>
          </a:p>
          <a:p>
            <a:pPr marL="0" indent="0" algn="ctr">
              <a:buNone/>
            </a:pPr>
            <a:r>
              <a:rPr lang="en-US" sz="6300" b="1" dirty="0">
                <a:solidFill>
                  <a:schemeClr val="bg1"/>
                </a:solidFill>
              </a:rPr>
              <a:t>$13</a:t>
            </a:r>
          </a:p>
          <a:p>
            <a:pPr marL="0" indent="0" algn="ctr">
              <a:buNone/>
            </a:pPr>
            <a:r>
              <a:rPr lang="en-US" sz="6300" b="1" dirty="0">
                <a:solidFill>
                  <a:schemeClr val="bg1"/>
                </a:solidFill>
              </a:rPr>
              <a:t>trillion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B3C502C-70B8-1091-B8F2-3C9AEF607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155" y="1585728"/>
            <a:ext cx="3063240" cy="4256272"/>
          </a:xfrm>
          <a:ln w="38100">
            <a:solidFill>
              <a:srgbClr val="1C584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Examples of AI in Everyday Life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F82725-A894-A6BF-C546-E59DAAC3FD56}"/>
              </a:ext>
            </a:extLst>
          </p:cNvPr>
          <p:cNvGrpSpPr/>
          <p:nvPr/>
        </p:nvGrpSpPr>
        <p:grpSpPr>
          <a:xfrm>
            <a:off x="395978" y="2730639"/>
            <a:ext cx="2978849" cy="2815881"/>
            <a:chOff x="395978" y="2730639"/>
            <a:chExt cx="2978849" cy="2815881"/>
          </a:xfrm>
        </p:grpSpPr>
        <p:pic>
          <p:nvPicPr>
            <p:cNvPr id="12" name="Picture 11" descr="Logo, company name&#10;&#10;Description automatically generated">
              <a:extLst>
                <a:ext uri="{FF2B5EF4-FFF2-40B4-BE49-F238E27FC236}">
                  <a16:creationId xmlns:a16="http://schemas.microsoft.com/office/drawing/2014/main" id="{3F839E3F-C939-B9E4-D7DB-E82317B00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0" t="26593" r="8125" b="22074"/>
            <a:stretch/>
          </p:blipFill>
          <p:spPr>
            <a:xfrm>
              <a:off x="1030974" y="2730639"/>
              <a:ext cx="2234820" cy="826701"/>
            </a:xfrm>
            <a:prstGeom prst="rect">
              <a:avLst/>
            </a:prstGeom>
          </p:spPr>
        </p:pic>
        <p:pic>
          <p:nvPicPr>
            <p:cNvPr id="13" name="Picture 12" descr="Logo, company name&#10;&#10;Description automatically generated">
              <a:extLst>
                <a:ext uri="{FF2B5EF4-FFF2-40B4-BE49-F238E27FC236}">
                  <a16:creationId xmlns:a16="http://schemas.microsoft.com/office/drawing/2014/main" id="{CB4BABAE-3D77-D778-A433-A8832A8C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19" b="33097"/>
            <a:stretch/>
          </p:blipFill>
          <p:spPr>
            <a:xfrm>
              <a:off x="395978" y="3568023"/>
              <a:ext cx="2978849" cy="742309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5C6C15DC-6E72-0CB1-E4FC-CBB25E26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78" b="34593"/>
            <a:stretch/>
          </p:blipFill>
          <p:spPr>
            <a:xfrm>
              <a:off x="651073" y="4227795"/>
              <a:ext cx="2461403" cy="790664"/>
            </a:xfrm>
            <a:prstGeom prst="rect">
              <a:avLst/>
            </a:prstGeom>
          </p:spPr>
        </p:pic>
        <p:pic>
          <p:nvPicPr>
            <p:cNvPr id="15" name="Picture 1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4D52D30-E2C7-EA7D-BC42-3505E9193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6"/>
            <a:stretch/>
          </p:blipFill>
          <p:spPr>
            <a:xfrm>
              <a:off x="942615" y="5037787"/>
              <a:ext cx="1878318" cy="508733"/>
            </a:xfrm>
            <a:prstGeom prst="rect">
              <a:avLst/>
            </a:prstGeom>
          </p:spPr>
        </p:pic>
      </p:grp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BF61B322-F848-576C-606C-3862A90C8B3D}"/>
              </a:ext>
            </a:extLst>
          </p:cNvPr>
          <p:cNvSpPr txBox="1">
            <a:spLocks/>
          </p:cNvSpPr>
          <p:nvPr/>
        </p:nvSpPr>
        <p:spPr>
          <a:xfrm>
            <a:off x="3646027" y="5946753"/>
            <a:ext cx="4577788" cy="375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[Source: McKinsey Global Institute]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D53E929-9864-C994-A807-1B3DE3679435}"/>
              </a:ext>
            </a:extLst>
          </p:cNvPr>
          <p:cNvGrpSpPr/>
          <p:nvPr/>
        </p:nvGrpSpPr>
        <p:grpSpPr>
          <a:xfrm>
            <a:off x="6400982" y="1585728"/>
            <a:ext cx="5537018" cy="4256272"/>
            <a:chOff x="6400982" y="1585728"/>
            <a:chExt cx="5537018" cy="4256272"/>
          </a:xfrm>
        </p:grpSpPr>
        <p:pic>
          <p:nvPicPr>
            <p:cNvPr id="49" name="Picture 48" descr="Chart&#10;&#10;Description automatically generated">
              <a:extLst>
                <a:ext uri="{FF2B5EF4-FFF2-40B4-BE49-F238E27FC236}">
                  <a16:creationId xmlns:a16="http://schemas.microsoft.com/office/drawing/2014/main" id="{4477E88B-14B5-5BA7-6D96-C986DAAC6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20" y="2786021"/>
              <a:ext cx="5450840" cy="274532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D573E1-9143-7432-1046-ABC2438C7F53}"/>
                </a:ext>
              </a:extLst>
            </p:cNvPr>
            <p:cNvGrpSpPr/>
            <p:nvPr/>
          </p:nvGrpSpPr>
          <p:grpSpPr>
            <a:xfrm>
              <a:off x="6400982" y="1585728"/>
              <a:ext cx="5537018" cy="4256272"/>
              <a:chOff x="6400982" y="1585728"/>
              <a:chExt cx="5537018" cy="4256272"/>
            </a:xfrm>
          </p:grpSpPr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E89E2BCB-EBB2-58E1-B5E2-5C318C2D7C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982" y="1585728"/>
                <a:ext cx="5537018" cy="4256272"/>
              </a:xfrm>
              <a:prstGeom prst="rect">
                <a:avLst/>
              </a:prstGeom>
              <a:ln w="38100">
                <a:solidFill>
                  <a:srgbClr val="1C584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200" dirty="0"/>
                  <a:t>Examples of AI in Different Domains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FD4857F-CD10-5A54-533F-91EBE2BDC34E}"/>
                  </a:ext>
                </a:extLst>
              </p:cNvPr>
              <p:cNvSpPr/>
              <p:nvPr/>
            </p:nvSpPr>
            <p:spPr>
              <a:xfrm>
                <a:off x="7424928" y="2906014"/>
                <a:ext cx="3828288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FB5585F-452E-0724-2549-4D950EBAD352}"/>
                  </a:ext>
                </a:extLst>
              </p:cNvPr>
              <p:cNvSpPr/>
              <p:nvPr/>
            </p:nvSpPr>
            <p:spPr>
              <a:xfrm>
                <a:off x="8958072" y="3132960"/>
                <a:ext cx="2295144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80733E4-8CBA-A84A-6285-C3DE82C8F04D}"/>
                  </a:ext>
                </a:extLst>
              </p:cNvPr>
              <p:cNvSpPr/>
              <p:nvPr/>
            </p:nvSpPr>
            <p:spPr>
              <a:xfrm>
                <a:off x="8976360" y="3369673"/>
                <a:ext cx="2270252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B95C39-DF99-8F9A-B194-0692F310E987}"/>
                  </a:ext>
                </a:extLst>
              </p:cNvPr>
              <p:cNvSpPr/>
              <p:nvPr/>
            </p:nvSpPr>
            <p:spPr>
              <a:xfrm>
                <a:off x="9314180" y="3595359"/>
                <a:ext cx="1933448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55D38C6-2F94-B240-8902-189BF990BC13}"/>
                  </a:ext>
                </a:extLst>
              </p:cNvPr>
              <p:cNvSpPr/>
              <p:nvPr/>
            </p:nvSpPr>
            <p:spPr>
              <a:xfrm>
                <a:off x="9814560" y="3826982"/>
                <a:ext cx="1430020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6DC87B8-65E4-D9D3-A8C6-C4C7BE7988F6}"/>
                  </a:ext>
                </a:extLst>
              </p:cNvPr>
              <p:cNvSpPr/>
              <p:nvPr/>
            </p:nvSpPr>
            <p:spPr>
              <a:xfrm>
                <a:off x="9860280" y="4061558"/>
                <a:ext cx="1392936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0C71F5-FC37-6AFE-CB3E-62705F25B820}"/>
                  </a:ext>
                </a:extLst>
              </p:cNvPr>
              <p:cNvSpPr/>
              <p:nvPr/>
            </p:nvSpPr>
            <p:spPr>
              <a:xfrm>
                <a:off x="9974580" y="4294657"/>
                <a:ext cx="1278636" cy="128016"/>
              </a:xfrm>
              <a:prstGeom prst="rect">
                <a:avLst/>
              </a:prstGeom>
              <a:solidFill>
                <a:srgbClr val="1C5840"/>
              </a:solidFill>
              <a:ln>
                <a:solidFill>
                  <a:srgbClr val="1C584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F265E53-D7B4-A883-BF7C-64E576460E9B}"/>
                  </a:ext>
                </a:extLst>
              </p:cNvPr>
              <p:cNvSpPr/>
              <p:nvPr/>
            </p:nvSpPr>
            <p:spPr>
              <a:xfrm>
                <a:off x="9974580" y="4523957"/>
                <a:ext cx="1278636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79C25E-0ECA-3DAA-E1DB-25CC5AA51FCA}"/>
                  </a:ext>
                </a:extLst>
              </p:cNvPr>
              <p:cNvSpPr/>
              <p:nvPr/>
            </p:nvSpPr>
            <p:spPr>
              <a:xfrm>
                <a:off x="10410190" y="4753257"/>
                <a:ext cx="843026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031B0C6-461E-B994-F6C3-67A2BDC82BB3}"/>
                  </a:ext>
                </a:extLst>
              </p:cNvPr>
              <p:cNvSpPr/>
              <p:nvPr/>
            </p:nvSpPr>
            <p:spPr>
              <a:xfrm>
                <a:off x="10422890" y="4982557"/>
                <a:ext cx="830326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E05688-00E9-9B6D-446A-4CB8970D054D}"/>
                  </a:ext>
                </a:extLst>
              </p:cNvPr>
              <p:cNvSpPr/>
              <p:nvPr/>
            </p:nvSpPr>
            <p:spPr>
              <a:xfrm>
                <a:off x="10462260" y="5208264"/>
                <a:ext cx="790956" cy="12801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57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1144</Words>
  <Application>Microsoft Office PowerPoint</Application>
  <PresentationFormat>Widescreen</PresentationFormat>
  <Paragraphs>152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Arial Rounded MT Bold</vt:lpstr>
      <vt:lpstr>Calibri</vt:lpstr>
      <vt:lpstr>Calibri Light</vt:lpstr>
      <vt:lpstr>Wingdings</vt:lpstr>
      <vt:lpstr>Office Theme</vt:lpstr>
      <vt:lpstr>Building and Deploying a Pneumonia Detection Model with Fast.ai and Gradio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Arti4icial Intelligence (AI) in Healthcare: Stepping 4rm 40 to 4-ward in the 4th Industrial Revolution (4IR)</dc:title>
  <dc:creator>Zakia Salod (208501583)</dc:creator>
  <cp:lastModifiedBy>Zakia Salod (208501583)</cp:lastModifiedBy>
  <cp:revision>213</cp:revision>
  <dcterms:created xsi:type="dcterms:W3CDTF">2022-09-16T23:00:40Z</dcterms:created>
  <dcterms:modified xsi:type="dcterms:W3CDTF">2024-07-19T22:34:50Z</dcterms:modified>
</cp:coreProperties>
</file>